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4.svg" ContentType="image/svg+xml"/>
  <Override PartName="/ppt/media/image16.svg" ContentType="image/svg+xml"/>
  <Override PartName="/ppt/media/image19.svg" ContentType="image/svg+xml"/>
  <Override PartName="/ppt/media/image2.svg" ContentType="image/svg+xml"/>
  <Override PartName="/ppt/media/image21.svg" ContentType="image/svg+xml"/>
  <Override PartName="/ppt/media/image24.svg" ContentType="image/svg+xml"/>
  <Override PartName="/ppt/media/image26.svg" ContentType="image/svg+xml"/>
  <Override PartName="/ppt/media/image28.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media/image63.svg" ContentType="image/svg+xml"/>
  <Override PartName="/ppt/media/image68.svg" ContentType="image/svg+xml"/>
  <Override PartName="/ppt/media/image7.svg" ContentType="image/svg+xml"/>
  <Override PartName="/ppt/media/image73.svg" ContentType="image/svg+xml"/>
  <Override PartName="/ppt/media/image75.svg" ContentType="image/svg+xml"/>
  <Override PartName="/ppt/media/image77.svg" ContentType="image/svg+xml"/>
  <Override PartName="/ppt/media/image83.svg" ContentType="image/svg+xml"/>
  <Override PartName="/ppt/media/image85.svg" ContentType="image/svg+xml"/>
  <Override PartName="/ppt/media/image87.svg" ContentType="image/svg+xml"/>
  <Override PartName="/ppt/media/image89.svg" ContentType="image/svg+xml"/>
  <Override PartName="/ppt/media/image9.svg" ContentType="image/svg+xml"/>
  <Override PartName="/ppt/media/image9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Montserrat Light Italics" panose="00000400000000000000"/>
      <p:italic r:id="rId23"/>
    </p:embeddedFont>
    <p:embeddedFont>
      <p:font typeface="DM Sans Italics"/>
      <p:italic r:id="rId24"/>
    </p:embeddedFont>
    <p:embeddedFont>
      <p:font typeface="Montserrat Light Bold" panose="00000800000000000000"/>
      <p:bold r:id="rId25"/>
    </p:embeddedFont>
    <p:embeddedFont>
      <p:font typeface="DM Sans"/>
      <p:regular r:id="rId26"/>
    </p:embeddedFont>
    <p:embeddedFont>
      <p:font typeface="DM Sans Bold"/>
      <p:bold r:id="rId27"/>
    </p:embeddedFont>
    <p:embeddedFont>
      <p:font typeface="Montserrat Light" panose="00000400000000000000"/>
      <p:regular r:id="rId28"/>
    </p:embeddedFont>
    <p:embeddedFont>
      <p:font typeface="Canva Sans" panose="020B0503030501040103"/>
      <p:regular r:id="rId29"/>
    </p:embeddedFont>
    <p:embeddedFont>
      <p:font typeface="Montserrat Classic" panose="00000500000000000000"/>
      <p:regular r:id="rId30"/>
    </p:embeddedFont>
    <p:embeddedFont>
      <p:font typeface="Montserrat Classic Bold" panose="00000800000000000000"/>
      <p:bold r:id="rId31"/>
    </p:embeddedFont>
    <p:embeddedFont>
      <p:font typeface="Archivo Black" panose="020B0A03020202020B04"/>
      <p:regular r:id="rId32"/>
    </p:embeddedFont>
    <p:embeddedFont>
      <p:font typeface="Roboto Bold" panose="02000000000000000000"/>
      <p:bold r:id="rId33"/>
    </p:embeddedFont>
    <p:embeddedFont>
      <p:font typeface="Roboto Condensed" panose="02000000000000000000"/>
      <p:regular r:id="rId34"/>
    </p:embeddedFont>
    <p:embeddedFont>
      <p:font typeface="Open Sans Bold" panose="020B0806030504020204"/>
      <p:bold r:id="rId35"/>
    </p:embeddedFont>
    <p:embeddedFont>
      <p:font typeface="Calibri" panose="020F050202020403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font" Target="fonts/font17.fntdata"/><Relationship Id="rId38" Type="http://schemas.openxmlformats.org/officeDocument/2006/relationships/font" Target="fonts/font16.fntdata"/><Relationship Id="rId37" Type="http://schemas.openxmlformats.org/officeDocument/2006/relationships/font" Target="fonts/font15.fntdata"/><Relationship Id="rId36" Type="http://schemas.openxmlformats.org/officeDocument/2006/relationships/font" Target="fonts/font14.fntdata"/><Relationship Id="rId35" Type="http://schemas.openxmlformats.org/officeDocument/2006/relationships/font" Target="fonts/font13.fntdata"/><Relationship Id="rId34" Type="http://schemas.openxmlformats.org/officeDocument/2006/relationships/font" Target="fonts/font12.fntdata"/><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3.svg"/><Relationship Id="rId4" Type="http://schemas.openxmlformats.org/officeDocument/2006/relationships/image" Target="../media/image72.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svg"/><Relationship Id="rId1"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svg"/><Relationship Id="rId1" Type="http://schemas.openxmlformats.org/officeDocument/2006/relationships/image" Target="../media/image76.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9.svg"/><Relationship Id="rId7" Type="http://schemas.openxmlformats.org/officeDocument/2006/relationships/image" Target="../media/image88.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3.svg"/><Relationship Id="rId4" Type="http://schemas.openxmlformats.org/officeDocument/2006/relationships/image" Target="../media/image92.png"/><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image" Target="../media/image9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7.svg"/><Relationship Id="rId12" Type="http://schemas.openxmlformats.org/officeDocument/2006/relationships/slideLayout" Target="../slideLayouts/slideLayout7.xml"/><Relationship Id="rId11" Type="http://schemas.openxmlformats.org/officeDocument/2006/relationships/image" Target="../media/image16.svg"/><Relationship Id="rId10" Type="http://schemas.openxmlformats.org/officeDocument/2006/relationships/image" Target="../media/image15.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9" Type="http://schemas.openxmlformats.org/officeDocument/2006/relationships/image" Target="../media/image37.svg"/><Relationship Id="rId8" Type="http://schemas.openxmlformats.org/officeDocument/2006/relationships/image" Target="../media/image36.png"/><Relationship Id="rId7" Type="http://schemas.openxmlformats.org/officeDocument/2006/relationships/image" Target="../media/image35.svg"/><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3" Type="http://schemas.openxmlformats.org/officeDocument/2006/relationships/image" Target="../media/image31.svg"/><Relationship Id="rId2" Type="http://schemas.openxmlformats.org/officeDocument/2006/relationships/image" Target="../media/image30.png"/><Relationship Id="rId16" Type="http://schemas.openxmlformats.org/officeDocument/2006/relationships/slideLayout" Target="../slideLayouts/slideLayout7.xml"/><Relationship Id="rId15" Type="http://schemas.openxmlformats.org/officeDocument/2006/relationships/image" Target="../media/image43.svg"/><Relationship Id="rId14" Type="http://schemas.openxmlformats.org/officeDocument/2006/relationships/image" Target="../media/image42.png"/><Relationship Id="rId13" Type="http://schemas.openxmlformats.org/officeDocument/2006/relationships/image" Target="../media/image41.svg"/><Relationship Id="rId12" Type="http://schemas.openxmlformats.org/officeDocument/2006/relationships/image" Target="../media/image40.png"/><Relationship Id="rId11" Type="http://schemas.openxmlformats.org/officeDocument/2006/relationships/image" Target="../media/image39.svg"/><Relationship Id="rId10" Type="http://schemas.openxmlformats.org/officeDocument/2006/relationships/image" Target="../media/image38.png"/><Relationship Id="rId1" Type="http://schemas.openxmlformats.org/officeDocument/2006/relationships/image" Target="../media/image29.png"/></Relationships>
</file>

<file path=ppt/slides/_rels/slide7.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svg"/><Relationship Id="rId7" Type="http://schemas.openxmlformats.org/officeDocument/2006/relationships/image" Target="../media/image50.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3" Type="http://schemas.openxmlformats.org/officeDocument/2006/relationships/image" Target="../media/image46.png"/><Relationship Id="rId2" Type="http://schemas.openxmlformats.org/officeDocument/2006/relationships/image" Target="../media/image45.svg"/><Relationship Id="rId13" Type="http://schemas.openxmlformats.org/officeDocument/2006/relationships/slideLayout" Target="../slideLayouts/slideLayout7.xml"/><Relationship Id="rId12" Type="http://schemas.openxmlformats.org/officeDocument/2006/relationships/image" Target="../media/image55.svg"/><Relationship Id="rId11" Type="http://schemas.openxmlformats.org/officeDocument/2006/relationships/image" Target="../media/image54.png"/><Relationship Id="rId10" Type="http://schemas.openxmlformats.org/officeDocument/2006/relationships/image" Target="../media/image53.svg"/><Relationship Id="rId1" Type="http://schemas.openxmlformats.org/officeDocument/2006/relationships/image" Target="../media/image44.png"/></Relationships>
</file>

<file path=ppt/slides/_rels/slide8.xml.rels><?xml version="1.0" encoding="UTF-8" standalone="yes"?>
<Relationships xmlns="http://schemas.openxmlformats.org/package/2006/relationships"><Relationship Id="rId9" Type="http://schemas.openxmlformats.org/officeDocument/2006/relationships/image" Target="../media/image63.svg"/><Relationship Id="rId8" Type="http://schemas.openxmlformats.org/officeDocument/2006/relationships/image" Target="../media/image62.png"/><Relationship Id="rId7" Type="http://schemas.openxmlformats.org/officeDocument/2006/relationships/image" Target="../media/image61.svg"/><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3" Type="http://schemas.openxmlformats.org/officeDocument/2006/relationships/image" Target="../media/image12.png"/><Relationship Id="rId2" Type="http://schemas.openxmlformats.org/officeDocument/2006/relationships/image" Target="../media/image57.svg"/><Relationship Id="rId10" Type="http://schemas.openxmlformats.org/officeDocument/2006/relationships/slideLayout" Target="../slideLayouts/slideLayout7.xml"/><Relationship Id="rId1" Type="http://schemas.openxmlformats.org/officeDocument/2006/relationships/image" Target="../media/image56.png"/></Relationships>
</file>

<file path=ppt/slides/_rels/slide9.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svg"/><Relationship Id="rId7" Type="http://schemas.openxmlformats.org/officeDocument/2006/relationships/image" Target="../media/image67.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2.png"/><Relationship Id="rId3" Type="http://schemas.openxmlformats.org/officeDocument/2006/relationships/image" Target="../media/image66.png"/><Relationship Id="rId2" Type="http://schemas.openxmlformats.org/officeDocument/2006/relationships/image" Target="../media/image65.png"/><Relationship Id="rId11" Type="http://schemas.openxmlformats.org/officeDocument/2006/relationships/slideLayout" Target="../slideLayouts/slideLayout7.xml"/><Relationship Id="rId10" Type="http://schemas.openxmlformats.org/officeDocument/2006/relationships/image" Target="../media/image70.png"/><Relationship Id="rId1"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590"/>
                </a:lnSpc>
              </a:p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a:grpSpLocks noChangeAspect="1"/>
          </p:cNvGrpSpPr>
          <p:nvPr/>
        </p:nvGrpSpPr>
        <p:grpSpPr>
          <a:xfrm rot="0">
            <a:off x="10380940" y="649592"/>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t="-12765" b="-12765"/>
              </a:stretch>
            </a:blipFill>
          </p:spPr>
        </p:sp>
      </p:grpSp>
      <p:sp>
        <p:nvSpPr>
          <p:cNvPr id="8" name="TextBox 8"/>
          <p:cNvSpPr txBox="1"/>
          <p:nvPr/>
        </p:nvSpPr>
        <p:spPr>
          <a:xfrm>
            <a:off x="1573748" y="7027179"/>
            <a:ext cx="9143683" cy="2884054"/>
          </a:xfrm>
          <a:prstGeom prst="rect">
            <a:avLst/>
          </a:prstGeom>
        </p:spPr>
        <p:txBody>
          <a:bodyPr lIns="0" tIns="0" rIns="0" bIns="0" rtlCol="0" anchor="t">
            <a:spAutoFit/>
          </a:bodyPr>
          <a:lstStyle/>
          <a:p>
            <a:pPr>
              <a:lnSpc>
                <a:spcPts val="3725"/>
              </a:lnSpc>
            </a:pPr>
            <a:r>
              <a:rPr lang="en-US" sz="3030">
                <a:solidFill>
                  <a:srgbClr val="56AEFF"/>
                </a:solidFill>
                <a:latin typeface="Montserrat Light Italics" panose="00000400000000000000"/>
              </a:rPr>
              <a:t>Presented by:  21120505 - Bùi Thị Thanh Ngân</a:t>
            </a:r>
            <a:endParaRPr lang="en-US" sz="3030">
              <a:solidFill>
                <a:srgbClr val="56AEFF"/>
              </a:solidFill>
              <a:latin typeface="Montserrat Light Italics" panose="00000400000000000000"/>
            </a:endParaRPr>
          </a:p>
          <a:p>
            <a:pPr>
              <a:lnSpc>
                <a:spcPts val="3725"/>
              </a:lnSpc>
            </a:pPr>
            <a:r>
              <a:rPr lang="en-US" sz="3030">
                <a:solidFill>
                  <a:srgbClr val="56AEFF"/>
                </a:solidFill>
                <a:latin typeface="Montserrat Light Italics" panose="00000400000000000000"/>
              </a:rPr>
              <a:t>                            21120600 - Nguyễn Thị Như Ý</a:t>
            </a:r>
            <a:endParaRPr lang="en-US" sz="3030">
              <a:solidFill>
                <a:srgbClr val="56AEFF"/>
              </a:solidFill>
              <a:latin typeface="Montserrat Light Italics" panose="00000400000000000000"/>
            </a:endParaRPr>
          </a:p>
          <a:p>
            <a:pPr>
              <a:lnSpc>
                <a:spcPts val="3725"/>
              </a:lnSpc>
            </a:pPr>
            <a:r>
              <a:rPr lang="en-US" sz="3030">
                <a:solidFill>
                  <a:srgbClr val="56AEFF"/>
                </a:solidFill>
                <a:latin typeface="Montserrat Light Italics" panose="00000400000000000000"/>
              </a:rPr>
              <a:t>                           21120531   - Nguyễn Văn Phúc</a:t>
            </a:r>
            <a:endParaRPr lang="en-US" sz="3030">
              <a:solidFill>
                <a:srgbClr val="56AEFF"/>
              </a:solidFill>
              <a:latin typeface="Montserrat Light Italics" panose="00000400000000000000"/>
            </a:endParaRPr>
          </a:p>
          <a:p>
            <a:pPr>
              <a:lnSpc>
                <a:spcPts val="3725"/>
              </a:lnSpc>
            </a:pPr>
            <a:r>
              <a:rPr lang="en-US" sz="3030">
                <a:solidFill>
                  <a:srgbClr val="56AEFF"/>
                </a:solidFill>
                <a:latin typeface="Montserrat Light Italics" panose="00000400000000000000"/>
              </a:rPr>
              <a:t>                          21120540 - Trần Tôn Bửu Quang</a:t>
            </a:r>
            <a:endParaRPr lang="en-US" sz="3030">
              <a:solidFill>
                <a:srgbClr val="56AEFF"/>
              </a:solidFill>
              <a:latin typeface="Montserrat Light Italics" panose="00000400000000000000"/>
            </a:endParaRPr>
          </a:p>
          <a:p>
            <a:pPr>
              <a:lnSpc>
                <a:spcPts val="3725"/>
              </a:lnSpc>
            </a:pPr>
          </a:p>
          <a:p>
            <a:pPr marL="0" lvl="0" indent="0" algn="l">
              <a:lnSpc>
                <a:spcPts val="3725"/>
              </a:lnSpc>
              <a:spcBef>
                <a:spcPct val="0"/>
              </a:spcBef>
            </a:pPr>
          </a:p>
        </p:txBody>
      </p:sp>
      <p:sp>
        <p:nvSpPr>
          <p:cNvPr id="9" name="TextBox 9"/>
          <p:cNvSpPr txBox="1"/>
          <p:nvPr/>
        </p:nvSpPr>
        <p:spPr>
          <a:xfrm>
            <a:off x="1573748" y="3625154"/>
            <a:ext cx="10959085" cy="1730172"/>
          </a:xfrm>
          <a:prstGeom prst="rect">
            <a:avLst/>
          </a:prstGeom>
        </p:spPr>
        <p:txBody>
          <a:bodyPr lIns="0" tIns="0" rIns="0" bIns="0" rtlCol="0" anchor="t">
            <a:spAutoFit/>
          </a:bodyPr>
          <a:lstStyle/>
          <a:p>
            <a:pPr>
              <a:lnSpc>
                <a:spcPts val="13570"/>
              </a:lnSpc>
            </a:pPr>
            <a:r>
              <a:rPr lang="en-US" sz="11305">
                <a:solidFill>
                  <a:srgbClr val="FFFBFB"/>
                </a:solidFill>
                <a:latin typeface="Now Bold" panose="00000800000000000000"/>
              </a:rPr>
              <a:t>JOB</a:t>
            </a:r>
            <a:endParaRPr lang="en-US" sz="11305">
              <a:solidFill>
                <a:srgbClr val="FFFBFB"/>
              </a:solidFill>
              <a:latin typeface="Now Bold" panose="00000800000000000000"/>
            </a:endParaRPr>
          </a:p>
        </p:txBody>
      </p:sp>
      <p:sp>
        <p:nvSpPr>
          <p:cNvPr id="10" name="Freeform 10"/>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1573748" y="5337186"/>
            <a:ext cx="9659937" cy="1724441"/>
          </a:xfrm>
          <a:prstGeom prst="rect">
            <a:avLst/>
          </a:prstGeom>
        </p:spPr>
        <p:txBody>
          <a:bodyPr lIns="0" tIns="0" rIns="0" bIns="0" rtlCol="0" anchor="t">
            <a:spAutoFit/>
          </a:bodyPr>
          <a:lstStyle/>
          <a:p>
            <a:pPr>
              <a:lnSpc>
                <a:spcPts val="13570"/>
              </a:lnSpc>
            </a:pPr>
            <a:r>
              <a:rPr lang="en-US" sz="11305">
                <a:solidFill>
                  <a:srgbClr val="56AEFF"/>
                </a:solidFill>
                <a:latin typeface="Now Bold" panose="00000800000000000000"/>
              </a:rPr>
              <a:t>POSITIONS </a:t>
            </a:r>
            <a:endParaRPr lang="en-US" sz="11305">
              <a:solidFill>
                <a:srgbClr val="56AEFF"/>
              </a:solidFill>
              <a:latin typeface="Now Bold" panose="00000800000000000000"/>
            </a:endParaRPr>
          </a:p>
        </p:txBody>
      </p:sp>
      <p:sp>
        <p:nvSpPr>
          <p:cNvPr id="13" name="TextBox 13"/>
          <p:cNvSpPr txBox="1"/>
          <p:nvPr/>
        </p:nvSpPr>
        <p:spPr>
          <a:xfrm>
            <a:off x="2683334" y="1400423"/>
            <a:ext cx="3063690" cy="462835"/>
          </a:xfrm>
          <a:prstGeom prst="rect">
            <a:avLst/>
          </a:prstGeom>
        </p:spPr>
        <p:txBody>
          <a:bodyPr lIns="0" tIns="0" rIns="0" bIns="0" rtlCol="0" anchor="t">
            <a:spAutoFit/>
          </a:bodyPr>
          <a:lstStyle/>
          <a:p>
            <a:pPr marL="0" lvl="0" indent="0" algn="l">
              <a:lnSpc>
                <a:spcPts val="3725"/>
              </a:lnSpc>
              <a:spcBef>
                <a:spcPct val="0"/>
              </a:spcBef>
            </a:pPr>
            <a:r>
              <a:rPr lang="en-US" sz="3030">
                <a:solidFill>
                  <a:srgbClr val="56AEFF"/>
                </a:solidFill>
                <a:latin typeface="DM Sans Italics"/>
              </a:rPr>
              <a:t>Group 14</a:t>
            </a:r>
            <a:endParaRPr lang="en-US" sz="3030">
              <a:solidFill>
                <a:srgbClr val="56AEFF"/>
              </a:solidFill>
              <a:latin typeface="DM Sans Italics"/>
            </a:endParaRPr>
          </a:p>
        </p:txBody>
      </p:sp>
      <p:sp>
        <p:nvSpPr>
          <p:cNvPr id="14" name="TextBox 14"/>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1</a:t>
            </a:r>
            <a:endParaRPr lang="en-US" sz="3280">
              <a:solidFill>
                <a:srgbClr val="56AEFF"/>
              </a:solidFill>
              <a:latin typeface="DM Sans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0" y="39138"/>
            <a:ext cx="18200461" cy="10247862"/>
          </a:xfrm>
          <a:custGeom>
            <a:avLst/>
            <a:gdLst/>
            <a:ahLst/>
            <a:cxnLst/>
            <a:rect l="l" t="t" r="r" b="b"/>
            <a:pathLst>
              <a:path w="18200461" h="10247862">
                <a:moveTo>
                  <a:pt x="0" y="0"/>
                </a:moveTo>
                <a:lnTo>
                  <a:pt x="18200461" y="0"/>
                </a:lnTo>
                <a:lnTo>
                  <a:pt x="18200461" y="10247862"/>
                </a:lnTo>
                <a:lnTo>
                  <a:pt x="0" y="10247862"/>
                </a:lnTo>
                <a:lnTo>
                  <a:pt x="0" y="0"/>
                </a:lnTo>
                <a:close/>
              </a:path>
            </a:pathLst>
          </a:custGeom>
          <a:blipFill>
            <a:blip r:embed="rId1"/>
            <a:stretch>
              <a:fillRect/>
            </a:stretch>
          </a:blipFill>
        </p:spPr>
      </p:sp>
      <p:grpSp>
        <p:nvGrpSpPr>
          <p:cNvPr id="3" name="Group 3"/>
          <p:cNvGrpSpPr/>
          <p:nvPr/>
        </p:nvGrpSpPr>
        <p:grpSpPr>
          <a:xfrm rot="-10800000">
            <a:off x="2282176" y="645575"/>
            <a:ext cx="13799848" cy="9097333"/>
            <a:chOff x="0" y="0"/>
            <a:chExt cx="3634528" cy="2396005"/>
          </a:xfrm>
        </p:grpSpPr>
        <p:sp>
          <p:nvSpPr>
            <p:cNvPr id="4" name="Freeform 4"/>
            <p:cNvSpPr/>
            <p:nvPr/>
          </p:nvSpPr>
          <p:spPr>
            <a:xfrm>
              <a:off x="0" y="0"/>
              <a:ext cx="3634528" cy="2396005"/>
            </a:xfrm>
            <a:custGeom>
              <a:avLst/>
              <a:gdLst/>
              <a:ahLst/>
              <a:cxnLst/>
              <a:rect l="l" t="t" r="r" b="b"/>
              <a:pathLst>
                <a:path w="3634528" h="2396005">
                  <a:moveTo>
                    <a:pt x="0" y="0"/>
                  </a:moveTo>
                  <a:lnTo>
                    <a:pt x="3634528" y="0"/>
                  </a:lnTo>
                  <a:lnTo>
                    <a:pt x="3634528" y="2396005"/>
                  </a:lnTo>
                  <a:lnTo>
                    <a:pt x="0" y="2396005"/>
                  </a:lnTo>
                  <a:close/>
                </a:path>
              </a:pathLst>
            </a:custGeom>
            <a:gradFill rotWithShape="1">
              <a:gsLst>
                <a:gs pos="0">
                  <a:srgbClr val="2C3240">
                    <a:alpha val="100000"/>
                  </a:srgbClr>
                </a:gs>
                <a:gs pos="50000">
                  <a:srgbClr val="2C3240">
                    <a:alpha val="85500"/>
                  </a:srgbClr>
                </a:gs>
                <a:gs pos="100000">
                  <a:srgbClr val="2C3240">
                    <a:alpha val="77000"/>
                  </a:srgbClr>
                </a:gs>
              </a:gsLst>
              <a:lin ang="5400000"/>
            </a:gra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3750"/>
                </a:lnSpc>
              </a:pPr>
            </a:p>
          </p:txBody>
        </p:sp>
      </p:grpSp>
      <p:sp>
        <p:nvSpPr>
          <p:cNvPr id="6" name="AutoShape 6"/>
          <p:cNvSpPr/>
          <p:nvPr/>
        </p:nvSpPr>
        <p:spPr>
          <a:xfrm>
            <a:off x="9163050" y="3346409"/>
            <a:ext cx="0" cy="5228357"/>
          </a:xfrm>
          <a:prstGeom prst="line">
            <a:avLst/>
          </a:prstGeom>
          <a:ln w="38100" cap="flat">
            <a:solidFill>
              <a:srgbClr val="FFFFFF"/>
            </a:solidFill>
            <a:prstDash val="solid"/>
            <a:headEnd type="none" w="sm" len="sm"/>
            <a:tailEnd type="none" w="sm" len="sm"/>
          </a:ln>
        </p:spPr>
      </p:sp>
      <p:sp>
        <p:nvSpPr>
          <p:cNvPr id="7" name="Freeform 7"/>
          <p:cNvSpPr/>
          <p:nvPr/>
        </p:nvSpPr>
        <p:spPr>
          <a:xfrm>
            <a:off x="5513897" y="3061279"/>
            <a:ext cx="684523" cy="990757"/>
          </a:xfrm>
          <a:custGeom>
            <a:avLst/>
            <a:gdLst/>
            <a:ahLst/>
            <a:cxnLst/>
            <a:rect l="l" t="t" r="r" b="b"/>
            <a:pathLst>
              <a:path w="684523" h="990757">
                <a:moveTo>
                  <a:pt x="0" y="0"/>
                </a:moveTo>
                <a:lnTo>
                  <a:pt x="684523" y="0"/>
                </a:lnTo>
                <a:lnTo>
                  <a:pt x="684523" y="990757"/>
                </a:lnTo>
                <a:lnTo>
                  <a:pt x="0" y="990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1883235" y="2978624"/>
            <a:ext cx="1097213" cy="1156067"/>
          </a:xfrm>
          <a:custGeom>
            <a:avLst/>
            <a:gdLst/>
            <a:ahLst/>
            <a:cxnLst/>
            <a:rect l="l" t="t" r="r" b="b"/>
            <a:pathLst>
              <a:path w="1097213" h="1156067">
                <a:moveTo>
                  <a:pt x="0" y="0"/>
                </a:moveTo>
                <a:lnTo>
                  <a:pt x="1097213" y="0"/>
                </a:lnTo>
                <a:lnTo>
                  <a:pt x="1097213" y="1156067"/>
                </a:lnTo>
                <a:lnTo>
                  <a:pt x="0" y="11560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9947142" y="4306141"/>
            <a:ext cx="4969399" cy="428625"/>
          </a:xfrm>
          <a:prstGeom prst="rect">
            <a:avLst/>
          </a:prstGeom>
        </p:spPr>
        <p:txBody>
          <a:bodyPr lIns="0" tIns="0" rIns="0" bIns="0" rtlCol="0" anchor="t">
            <a:spAutoFit/>
          </a:bodyPr>
          <a:lstStyle/>
          <a:p>
            <a:pPr marL="0" lvl="0" indent="0" algn="ctr">
              <a:lnSpc>
                <a:spcPts val="3385"/>
              </a:lnSpc>
              <a:spcBef>
                <a:spcPct val="0"/>
              </a:spcBef>
            </a:pPr>
            <a:r>
              <a:rPr lang="en-US" sz="2820">
                <a:solidFill>
                  <a:srgbClr val="FFFFFF"/>
                </a:solidFill>
                <a:latin typeface="Now Bold" panose="00000800000000000000"/>
              </a:rPr>
              <a:t>Công việc chính</a:t>
            </a:r>
            <a:endParaRPr lang="en-US" sz="2820">
              <a:solidFill>
                <a:srgbClr val="FFFFFF"/>
              </a:solidFill>
              <a:latin typeface="Now Bold" panose="00000800000000000000"/>
            </a:endParaRPr>
          </a:p>
        </p:txBody>
      </p:sp>
      <p:sp>
        <p:nvSpPr>
          <p:cNvPr id="10" name="TextBox 10"/>
          <p:cNvSpPr txBox="1"/>
          <p:nvPr/>
        </p:nvSpPr>
        <p:spPr>
          <a:xfrm>
            <a:off x="4302747" y="1597499"/>
            <a:ext cx="9720605" cy="609600"/>
          </a:xfrm>
          <a:prstGeom prst="rect">
            <a:avLst/>
          </a:prstGeom>
        </p:spPr>
        <p:txBody>
          <a:bodyPr lIns="0" tIns="0" rIns="0" bIns="0" rtlCol="0" anchor="t">
            <a:spAutoFit/>
          </a:bodyPr>
          <a:lstStyle/>
          <a:p>
            <a:pPr marL="0" lvl="0" indent="0" algn="ctr">
              <a:lnSpc>
                <a:spcPts val="4850"/>
              </a:lnSpc>
              <a:spcBef>
                <a:spcPct val="0"/>
              </a:spcBef>
            </a:pPr>
            <a:r>
              <a:rPr lang="en-US" sz="4040">
                <a:solidFill>
                  <a:srgbClr val="FFFFFF"/>
                </a:solidFill>
                <a:latin typeface="Now Bold" panose="00000800000000000000"/>
              </a:rPr>
              <a:t>DEVOPS ENGINEER</a:t>
            </a:r>
            <a:endParaRPr lang="en-US" sz="4040">
              <a:solidFill>
                <a:srgbClr val="FFFFFF"/>
              </a:solidFill>
              <a:latin typeface="Now Bold" panose="00000800000000000000"/>
            </a:endParaRPr>
          </a:p>
        </p:txBody>
      </p:sp>
      <p:sp>
        <p:nvSpPr>
          <p:cNvPr id="11" name="TextBox 11"/>
          <p:cNvSpPr txBox="1"/>
          <p:nvPr/>
        </p:nvSpPr>
        <p:spPr>
          <a:xfrm>
            <a:off x="9604530" y="5220952"/>
            <a:ext cx="5312011" cy="2578660"/>
          </a:xfrm>
          <a:prstGeom prst="rect">
            <a:avLst/>
          </a:prstGeom>
        </p:spPr>
        <p:txBody>
          <a:bodyPr lIns="0" tIns="0" rIns="0" bIns="0" rtlCol="0" anchor="t">
            <a:spAutoFit/>
          </a:bodyPr>
          <a:lstStyle/>
          <a:p>
            <a:pPr marL="495935" lvl="1" indent="-247650" algn="ctr">
              <a:lnSpc>
                <a:spcPts val="3445"/>
              </a:lnSpc>
              <a:buFont typeface="Arial" panose="020B0604020202020204"/>
              <a:buChar char="•"/>
            </a:pPr>
            <a:r>
              <a:rPr lang="en-US" sz="2295" spc="-57">
                <a:solidFill>
                  <a:srgbClr val="FFFFFF"/>
                </a:solidFill>
                <a:latin typeface="Canva Sans" panose="020B0503030501040103"/>
              </a:rPr>
              <a:t>Giúp tối tưu hóa và tự đông hóa quy trình phát triển</a:t>
            </a:r>
            <a:endParaRPr lang="en-US" sz="2295" spc="-57">
              <a:solidFill>
                <a:srgbClr val="FFFFFF"/>
              </a:solidFill>
              <a:latin typeface="Canva Sans" panose="020B0503030501040103"/>
            </a:endParaRPr>
          </a:p>
          <a:p>
            <a:pPr marL="495935" lvl="1" indent="-247650" algn="ctr">
              <a:lnSpc>
                <a:spcPts val="3445"/>
              </a:lnSpc>
              <a:buFont typeface="Arial" panose="020B0604020202020204"/>
              <a:buChar char="•"/>
            </a:pPr>
            <a:r>
              <a:rPr lang="en-US" sz="2295" spc="-57">
                <a:solidFill>
                  <a:srgbClr val="FFFFFF"/>
                </a:solidFill>
                <a:latin typeface="Canva Sans" panose="020B0503030501040103"/>
              </a:rPr>
              <a:t>Tự động hóa quản lý phiên bản phần mềm</a:t>
            </a:r>
            <a:endParaRPr lang="en-US" sz="2295" spc="-57">
              <a:solidFill>
                <a:srgbClr val="FFFFFF"/>
              </a:solidFill>
              <a:latin typeface="Canva Sans" panose="020B0503030501040103"/>
            </a:endParaRPr>
          </a:p>
          <a:p>
            <a:pPr marL="495935" lvl="1" indent="-247650" algn="ctr">
              <a:lnSpc>
                <a:spcPts val="3445"/>
              </a:lnSpc>
              <a:buFont typeface="Arial" panose="020B0604020202020204"/>
              <a:buChar char="•"/>
            </a:pPr>
            <a:r>
              <a:rPr lang="en-US" sz="2295" spc="-57">
                <a:solidFill>
                  <a:srgbClr val="FFFFFF"/>
                </a:solidFill>
                <a:latin typeface="Canva Sans" panose="020B0503030501040103"/>
              </a:rPr>
              <a:t>Quản lý cơ sở hạ tần hệ thống</a:t>
            </a:r>
            <a:endParaRPr lang="en-US" sz="2295" spc="-57">
              <a:solidFill>
                <a:srgbClr val="FFFFFF"/>
              </a:solidFill>
              <a:latin typeface="Canva Sans" panose="020B0503030501040103"/>
            </a:endParaRPr>
          </a:p>
          <a:p>
            <a:pPr marL="495935" lvl="1" indent="-247650" algn="ctr">
              <a:lnSpc>
                <a:spcPts val="3445"/>
              </a:lnSpc>
              <a:buFont typeface="Arial" panose="020B0604020202020204"/>
              <a:buChar char="•"/>
            </a:pPr>
            <a:r>
              <a:rPr lang="en-US" sz="2295" spc="-57">
                <a:solidFill>
                  <a:srgbClr val="FFFFFF"/>
                </a:solidFill>
                <a:latin typeface="Canva Sans" panose="020B0503030501040103"/>
              </a:rPr>
              <a:t>Giám sát hệ thống và ứng dụng</a:t>
            </a:r>
            <a:endParaRPr lang="en-US" sz="2295" spc="-57">
              <a:solidFill>
                <a:srgbClr val="FFFFFF"/>
              </a:solidFill>
              <a:latin typeface="Canva Sans" panose="020B0503030501040103"/>
            </a:endParaRPr>
          </a:p>
        </p:txBody>
      </p:sp>
      <p:sp>
        <p:nvSpPr>
          <p:cNvPr id="12" name="TextBox 12"/>
          <p:cNvSpPr txBox="1"/>
          <p:nvPr/>
        </p:nvSpPr>
        <p:spPr>
          <a:xfrm>
            <a:off x="3574113" y="4309211"/>
            <a:ext cx="4969399" cy="428625"/>
          </a:xfrm>
          <a:prstGeom prst="rect">
            <a:avLst/>
          </a:prstGeom>
        </p:spPr>
        <p:txBody>
          <a:bodyPr lIns="0" tIns="0" rIns="0" bIns="0" rtlCol="0" anchor="t">
            <a:spAutoFit/>
          </a:bodyPr>
          <a:lstStyle/>
          <a:p>
            <a:pPr marL="0" lvl="0" indent="0" algn="ctr">
              <a:lnSpc>
                <a:spcPts val="3385"/>
              </a:lnSpc>
              <a:spcBef>
                <a:spcPct val="0"/>
              </a:spcBef>
            </a:pPr>
            <a:r>
              <a:rPr lang="en-US" sz="2820">
                <a:solidFill>
                  <a:srgbClr val="FFFFFF"/>
                </a:solidFill>
                <a:latin typeface="Now Bold" panose="00000800000000000000"/>
              </a:rPr>
              <a:t>Vai trò</a:t>
            </a:r>
            <a:endParaRPr lang="en-US" sz="2820">
              <a:solidFill>
                <a:srgbClr val="FFFFFF"/>
              </a:solidFill>
              <a:latin typeface="Now Bold" panose="00000800000000000000"/>
            </a:endParaRPr>
          </a:p>
        </p:txBody>
      </p:sp>
      <p:sp>
        <p:nvSpPr>
          <p:cNvPr id="13" name="TextBox 13"/>
          <p:cNvSpPr txBox="1"/>
          <p:nvPr/>
        </p:nvSpPr>
        <p:spPr>
          <a:xfrm>
            <a:off x="3392726" y="5449507"/>
            <a:ext cx="5150787" cy="1608580"/>
          </a:xfrm>
          <a:prstGeom prst="rect">
            <a:avLst/>
          </a:prstGeom>
        </p:spPr>
        <p:txBody>
          <a:bodyPr lIns="0" tIns="0" rIns="0" bIns="0" rtlCol="0" anchor="t">
            <a:spAutoFit/>
          </a:bodyPr>
          <a:lstStyle/>
          <a:p>
            <a:pPr algn="ctr">
              <a:lnSpc>
                <a:spcPts val="3245"/>
              </a:lnSpc>
            </a:pPr>
            <a:r>
              <a:rPr lang="en-US" sz="2165" spc="-54">
                <a:solidFill>
                  <a:srgbClr val="FFFFFF"/>
                </a:solidFill>
                <a:latin typeface="Canva Sans" panose="020B0503030501040103"/>
              </a:rPr>
              <a:t>Liên quan đến việc triển khai và duy trì quy trình tự động hóa và cơ sở hạ tầng để đả bảo rằng phần mềm được phát triển và vận hành một cách hiệu quả</a:t>
            </a:r>
            <a:endParaRPr lang="en-US" sz="2165" spc="-54">
              <a:solidFill>
                <a:srgbClr val="FFFFFF"/>
              </a:solidFill>
              <a:latin typeface="Canva Sans" panose="020B0503030501040103"/>
            </a:endParaRPr>
          </a:p>
        </p:txBody>
      </p:sp>
      <p:sp>
        <p:nvSpPr>
          <p:cNvPr id="14" name="TextBox 14"/>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10</a:t>
            </a:r>
            <a:endParaRPr lang="en-US" sz="3280">
              <a:solidFill>
                <a:srgbClr val="56AEFF"/>
              </a:solidFill>
              <a:latin typeface="DM Sans Itali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305614" y="1028700"/>
            <a:ext cx="4883088" cy="4883088"/>
          </a:xfrm>
          <a:custGeom>
            <a:avLst/>
            <a:gdLst/>
            <a:ahLst/>
            <a:cxnLst/>
            <a:rect l="l" t="t" r="r" b="b"/>
            <a:pathLst>
              <a:path w="4883088" h="4883088">
                <a:moveTo>
                  <a:pt x="0" y="0"/>
                </a:moveTo>
                <a:lnTo>
                  <a:pt x="4883088" y="0"/>
                </a:lnTo>
                <a:lnTo>
                  <a:pt x="4883088" y="4883088"/>
                </a:lnTo>
                <a:lnTo>
                  <a:pt x="0" y="488308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9144000" y="1617736"/>
            <a:ext cx="8025290" cy="4402064"/>
            <a:chOff x="0" y="0"/>
            <a:chExt cx="10700387" cy="5869419"/>
          </a:xfrm>
        </p:grpSpPr>
        <p:sp>
          <p:nvSpPr>
            <p:cNvPr id="4" name="TextBox 4"/>
            <p:cNvSpPr txBox="1"/>
            <p:nvPr/>
          </p:nvSpPr>
          <p:spPr>
            <a:xfrm>
              <a:off x="0" y="9525"/>
              <a:ext cx="10700387" cy="3013075"/>
            </a:xfrm>
            <a:prstGeom prst="rect">
              <a:avLst/>
            </a:prstGeom>
          </p:spPr>
          <p:txBody>
            <a:bodyPr lIns="0" tIns="0" rIns="0" bIns="0" rtlCol="0" anchor="t">
              <a:spAutoFit/>
            </a:bodyPr>
            <a:lstStyle/>
            <a:p>
              <a:pPr marL="0" lvl="0" indent="0" algn="l">
                <a:lnSpc>
                  <a:spcPts val="8885"/>
                </a:lnSpc>
                <a:spcBef>
                  <a:spcPct val="0"/>
                </a:spcBef>
              </a:pPr>
              <a:r>
                <a:rPr lang="en-US" sz="7405" u="none" strike="noStrike">
                  <a:solidFill>
                    <a:srgbClr val="FFFFFF"/>
                  </a:solidFill>
                  <a:latin typeface="Now Bold" panose="00000800000000000000"/>
                </a:rPr>
                <a:t>SOFTWARE ACHITECTURE</a:t>
              </a:r>
              <a:endParaRPr lang="en-US" sz="7405" u="none" strike="noStrike">
                <a:solidFill>
                  <a:srgbClr val="FFFFFF"/>
                </a:solidFill>
                <a:latin typeface="Now Bold" panose="00000800000000000000"/>
              </a:endParaRPr>
            </a:p>
          </p:txBody>
        </p:sp>
        <p:sp>
          <p:nvSpPr>
            <p:cNvPr id="5" name="TextBox 5"/>
            <p:cNvSpPr txBox="1"/>
            <p:nvPr/>
          </p:nvSpPr>
          <p:spPr>
            <a:xfrm>
              <a:off x="0" y="3560137"/>
              <a:ext cx="10700387" cy="2309282"/>
            </a:xfrm>
            <a:prstGeom prst="rect">
              <a:avLst/>
            </a:prstGeom>
          </p:spPr>
          <p:txBody>
            <a:bodyPr lIns="0" tIns="0" rIns="0" bIns="0" rtlCol="0" anchor="t">
              <a:spAutoFit/>
            </a:bodyPr>
            <a:lstStyle/>
            <a:p>
              <a:pPr>
                <a:lnSpc>
                  <a:spcPts val="3500"/>
                </a:lnSpc>
              </a:pPr>
            </a:p>
            <a:p>
              <a:pPr>
                <a:lnSpc>
                  <a:spcPts val="3500"/>
                </a:lnSpc>
              </a:pPr>
            </a:p>
            <a:p>
              <a:pPr marL="0" lvl="0" indent="0" algn="l">
                <a:lnSpc>
                  <a:spcPts val="3500"/>
                </a:lnSpc>
                <a:spcBef>
                  <a:spcPct val="0"/>
                </a:spcBef>
              </a:pPr>
              <a:r>
                <a:rPr lang="en-US" sz="2500" u="none" strike="noStrike" spc="245">
                  <a:solidFill>
                    <a:srgbClr val="FFFFFF"/>
                  </a:solidFill>
                  <a:latin typeface="DM Sans"/>
                </a:rPr>
                <a:t>Đây sẽ là người định hình cấu trúc tổng thể của phần mềm</a:t>
              </a:r>
              <a:endParaRPr lang="en-US" sz="2500" u="none" strike="noStrike" spc="245">
                <a:solidFill>
                  <a:srgbClr val="FFFFFF"/>
                </a:solidFill>
                <a:latin typeface="DM Sans"/>
              </a:endParaRPr>
            </a:p>
          </p:txBody>
        </p:sp>
      </p:grpSp>
      <p:sp>
        <p:nvSpPr>
          <p:cNvPr id="6" name="TextBox 6"/>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11</a:t>
            </a:r>
            <a:endParaRPr lang="en-US" sz="3280">
              <a:solidFill>
                <a:srgbClr val="56AEFF"/>
              </a:solidFill>
              <a:latin typeface="DM Sans Itali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0">
            <a:off x="7057293" y="3483174"/>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38100"/>
              <a:ext cx="558800" cy="444500"/>
            </a:xfrm>
            <a:prstGeom prst="rect">
              <a:avLst/>
            </a:prstGeom>
          </p:spPr>
          <p:txBody>
            <a:bodyPr lIns="50800" tIns="50800" rIns="50800" bIns="50800" rtlCol="0" anchor="ctr"/>
            <a:lstStyle/>
            <a:p>
              <a:pPr algn="ctr">
                <a:lnSpc>
                  <a:spcPts val="2605"/>
                </a:lnSpc>
              </a:pPr>
            </a:p>
          </p:txBody>
        </p:sp>
      </p:grpSp>
      <p:grpSp>
        <p:nvGrpSpPr>
          <p:cNvPr id="5" name="Group 5"/>
          <p:cNvGrpSpPr/>
          <p:nvPr/>
        </p:nvGrpSpPr>
        <p:grpSpPr>
          <a:xfrm rot="-10800000">
            <a:off x="6090881" y="4667902"/>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7" name="TextBox 7"/>
            <p:cNvSpPr txBox="1"/>
            <p:nvPr/>
          </p:nvSpPr>
          <p:spPr>
            <a:xfrm>
              <a:off x="177800" y="-38100"/>
              <a:ext cx="558800" cy="444500"/>
            </a:xfrm>
            <a:prstGeom prst="rect">
              <a:avLst/>
            </a:prstGeom>
          </p:spPr>
          <p:txBody>
            <a:bodyPr lIns="50800" tIns="50800" rIns="50800" bIns="50800" rtlCol="0" anchor="ctr"/>
            <a:lstStyle/>
            <a:p>
              <a:pPr algn="ctr">
                <a:lnSpc>
                  <a:spcPts val="2605"/>
                </a:lnSpc>
              </a:pPr>
            </a:p>
          </p:txBody>
        </p:sp>
      </p:grpSp>
      <p:grpSp>
        <p:nvGrpSpPr>
          <p:cNvPr id="8" name="Group 8"/>
          <p:cNvGrpSpPr/>
          <p:nvPr/>
        </p:nvGrpSpPr>
        <p:grpSpPr>
          <a:xfrm rot="0">
            <a:off x="7721699" y="5852631"/>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0" name="TextBox 10"/>
            <p:cNvSpPr txBox="1"/>
            <p:nvPr/>
          </p:nvSpPr>
          <p:spPr>
            <a:xfrm>
              <a:off x="177800" y="-38100"/>
              <a:ext cx="558800" cy="444500"/>
            </a:xfrm>
            <a:prstGeom prst="rect">
              <a:avLst/>
            </a:prstGeom>
          </p:spPr>
          <p:txBody>
            <a:bodyPr lIns="50800" tIns="50800" rIns="50800" bIns="50800" rtlCol="0" anchor="ctr"/>
            <a:lstStyle/>
            <a:p>
              <a:pPr algn="ctr">
                <a:lnSpc>
                  <a:spcPts val="2605"/>
                </a:lnSpc>
              </a:pPr>
            </a:p>
          </p:txBody>
        </p:sp>
      </p:grpSp>
      <p:grpSp>
        <p:nvGrpSpPr>
          <p:cNvPr id="11" name="Group 11"/>
          <p:cNvGrpSpPr/>
          <p:nvPr/>
        </p:nvGrpSpPr>
        <p:grpSpPr>
          <a:xfrm rot="-10800000">
            <a:off x="6755287" y="7037359"/>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13" name="TextBox 13"/>
            <p:cNvSpPr txBox="1"/>
            <p:nvPr/>
          </p:nvSpPr>
          <p:spPr>
            <a:xfrm>
              <a:off x="177800" y="-38100"/>
              <a:ext cx="558800" cy="444500"/>
            </a:xfrm>
            <a:prstGeom prst="rect">
              <a:avLst/>
            </a:prstGeom>
          </p:spPr>
          <p:txBody>
            <a:bodyPr lIns="50800" tIns="50800" rIns="50800" bIns="50800" rtlCol="0" anchor="ctr"/>
            <a:lstStyle/>
            <a:p>
              <a:pPr algn="ctr">
                <a:lnSpc>
                  <a:spcPts val="2605"/>
                </a:lnSpc>
              </a:pPr>
            </a:p>
          </p:txBody>
        </p:sp>
      </p:grpSp>
      <p:sp>
        <p:nvSpPr>
          <p:cNvPr id="14" name="TextBox 14"/>
          <p:cNvSpPr txBox="1"/>
          <p:nvPr/>
        </p:nvSpPr>
        <p:spPr>
          <a:xfrm>
            <a:off x="11457168" y="3464124"/>
            <a:ext cx="4526224" cy="1373886"/>
          </a:xfrm>
          <a:prstGeom prst="rect">
            <a:avLst/>
          </a:prstGeom>
        </p:spPr>
        <p:txBody>
          <a:bodyPr lIns="0" tIns="0" rIns="0" bIns="0" rtlCol="0" anchor="t">
            <a:spAutoFit/>
          </a:bodyPr>
          <a:lstStyle/>
          <a:p>
            <a:pPr marL="0" lvl="0" indent="0">
              <a:lnSpc>
                <a:spcPts val="2770"/>
              </a:lnSpc>
            </a:pPr>
            <a:r>
              <a:rPr lang="en-US" sz="2200">
                <a:solidFill>
                  <a:srgbClr val="FFFFFF"/>
                </a:solidFill>
                <a:latin typeface="DM Sans"/>
              </a:rPr>
              <a:t>Xác định tổng thể phần mềm đảm bảo rằng phần mềm thỏa mãn các hiệu suất về bảo mật, bảo mật và tích hợp hệ thống</a:t>
            </a:r>
            <a:endParaRPr lang="en-US" sz="2200">
              <a:solidFill>
                <a:srgbClr val="FFFFFF"/>
              </a:solidFill>
              <a:latin typeface="DM Sans"/>
            </a:endParaRPr>
          </a:p>
        </p:txBody>
      </p:sp>
      <p:sp>
        <p:nvSpPr>
          <p:cNvPr id="15" name="TextBox 15"/>
          <p:cNvSpPr txBox="1"/>
          <p:nvPr/>
        </p:nvSpPr>
        <p:spPr>
          <a:xfrm>
            <a:off x="1347134" y="4789932"/>
            <a:ext cx="4490889" cy="688086"/>
          </a:xfrm>
          <a:prstGeom prst="rect">
            <a:avLst/>
          </a:prstGeom>
        </p:spPr>
        <p:txBody>
          <a:bodyPr lIns="0" tIns="0" rIns="0" bIns="0" rtlCol="0" anchor="t">
            <a:spAutoFit/>
          </a:bodyPr>
          <a:lstStyle/>
          <a:p>
            <a:pPr marL="0" lvl="0" indent="0" algn="r">
              <a:lnSpc>
                <a:spcPts val="2770"/>
              </a:lnSpc>
            </a:pPr>
            <a:r>
              <a:rPr lang="en-US" sz="2200">
                <a:solidFill>
                  <a:srgbClr val="FFFFFF"/>
                </a:solidFill>
                <a:latin typeface="DM Sans"/>
              </a:rPr>
              <a:t>Người đưa thiết kế hệ thống và theo dõi sát nhóm developer</a:t>
            </a:r>
            <a:endParaRPr lang="en-US" sz="2200">
              <a:solidFill>
                <a:srgbClr val="FFFFFF"/>
              </a:solidFill>
              <a:latin typeface="DM Sans"/>
            </a:endParaRPr>
          </a:p>
        </p:txBody>
      </p:sp>
      <p:sp>
        <p:nvSpPr>
          <p:cNvPr id="16" name="TextBox 16"/>
          <p:cNvSpPr txBox="1"/>
          <p:nvPr/>
        </p:nvSpPr>
        <p:spPr>
          <a:xfrm>
            <a:off x="12171758" y="5919977"/>
            <a:ext cx="5087542" cy="1030986"/>
          </a:xfrm>
          <a:prstGeom prst="rect">
            <a:avLst/>
          </a:prstGeom>
        </p:spPr>
        <p:txBody>
          <a:bodyPr lIns="0" tIns="0" rIns="0" bIns="0" rtlCol="0" anchor="t">
            <a:spAutoFit/>
          </a:bodyPr>
          <a:lstStyle/>
          <a:p>
            <a:pPr marL="0" lvl="0" indent="0">
              <a:lnSpc>
                <a:spcPts val="2770"/>
              </a:lnSpc>
            </a:pPr>
            <a:r>
              <a:rPr lang="en-US" sz="2200">
                <a:solidFill>
                  <a:srgbClr val="FFFFFF"/>
                </a:solidFill>
                <a:latin typeface="DM Sans"/>
              </a:rPr>
              <a:t>Người lựa chọn công nghệ, ngôn ngữ lập trình, framework và các công cụ phù hợp để triển khai kiến trúc của họ</a:t>
            </a:r>
            <a:endParaRPr lang="en-US" sz="2200">
              <a:solidFill>
                <a:srgbClr val="FFFFFF"/>
              </a:solidFill>
              <a:latin typeface="DM Sans"/>
            </a:endParaRPr>
          </a:p>
        </p:txBody>
      </p:sp>
      <p:sp>
        <p:nvSpPr>
          <p:cNvPr id="17" name="TextBox 17"/>
          <p:cNvSpPr txBox="1"/>
          <p:nvPr/>
        </p:nvSpPr>
        <p:spPr>
          <a:xfrm>
            <a:off x="1884496" y="7208433"/>
            <a:ext cx="4656045" cy="688086"/>
          </a:xfrm>
          <a:prstGeom prst="rect">
            <a:avLst/>
          </a:prstGeom>
        </p:spPr>
        <p:txBody>
          <a:bodyPr lIns="0" tIns="0" rIns="0" bIns="0" rtlCol="0" anchor="t">
            <a:spAutoFit/>
          </a:bodyPr>
          <a:lstStyle/>
          <a:p>
            <a:pPr marL="0" lvl="0" indent="0" algn="r">
              <a:lnSpc>
                <a:spcPts val="2770"/>
              </a:lnSpc>
            </a:pPr>
            <a:r>
              <a:rPr lang="en-US" sz="2200">
                <a:solidFill>
                  <a:srgbClr val="FFFFFF"/>
                </a:solidFill>
                <a:latin typeface="DM Sans"/>
              </a:rPr>
              <a:t>Đảm bảo tính nhất quán trong kiến trúc phần mềm.</a:t>
            </a:r>
            <a:endParaRPr lang="en-US" sz="2200">
              <a:solidFill>
                <a:srgbClr val="FFFFFF"/>
              </a:solidFill>
              <a:latin typeface="DM Sans"/>
            </a:endParaRPr>
          </a:p>
        </p:txBody>
      </p:sp>
      <p:sp>
        <p:nvSpPr>
          <p:cNvPr id="18" name="Freeform 18"/>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TextBox 20"/>
          <p:cNvSpPr txBox="1"/>
          <p:nvPr/>
        </p:nvSpPr>
        <p:spPr>
          <a:xfrm>
            <a:off x="3167157" y="1078869"/>
            <a:ext cx="11947854" cy="495300"/>
          </a:xfrm>
          <a:prstGeom prst="rect">
            <a:avLst/>
          </a:prstGeom>
        </p:spPr>
        <p:txBody>
          <a:bodyPr lIns="0" tIns="0" rIns="0" bIns="0" rtlCol="0" anchor="t">
            <a:spAutoFit/>
          </a:bodyPr>
          <a:lstStyle/>
          <a:p>
            <a:pPr marL="0" lvl="0" indent="0" algn="ctr">
              <a:lnSpc>
                <a:spcPts val="3960"/>
              </a:lnSpc>
              <a:spcBef>
                <a:spcPct val="0"/>
              </a:spcBef>
            </a:pPr>
            <a:r>
              <a:rPr lang="en-US" sz="3300">
                <a:solidFill>
                  <a:srgbClr val="FFFFFF"/>
                </a:solidFill>
                <a:latin typeface="Now Bold" panose="00000800000000000000"/>
              </a:rPr>
              <a:t>CÁC NHIỆM VỤ CỦA SOFTWARE ACHITECTURE</a:t>
            </a:r>
            <a:endParaRPr lang="en-US" sz="3300">
              <a:solidFill>
                <a:srgbClr val="FFFFFF"/>
              </a:solidFill>
              <a:latin typeface="Now Bold" panose="00000800000000000000"/>
            </a:endParaRPr>
          </a:p>
        </p:txBody>
      </p:sp>
      <p:sp>
        <p:nvSpPr>
          <p:cNvPr id="21" name="TextBox 21"/>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12</a:t>
            </a:r>
            <a:endParaRPr lang="en-US" sz="3280">
              <a:solidFill>
                <a:srgbClr val="56AEFF"/>
              </a:solidFill>
              <a:latin typeface="DM Sans Itali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0">
            <a:off x="9064667" y="2184646"/>
            <a:ext cx="5917708" cy="5917708"/>
            <a:chOff x="0" y="0"/>
            <a:chExt cx="7890277" cy="7890277"/>
          </a:xfrm>
        </p:grpSpPr>
        <p:pic>
          <p:nvPicPr>
            <p:cNvPr id="3" name="Picture 3"/>
            <p:cNvPicPr>
              <a:picLocks noChangeAspect="1"/>
            </p:cNvPicPr>
            <p:nvPr/>
          </p:nvPicPr>
          <p:blipFill>
            <a:blip r:embed="rId1"/>
            <a:srcRect l="17183" r="16648"/>
            <a:stretch>
              <a:fillRect/>
            </a:stretch>
          </p:blipFill>
          <p:spPr>
            <a:xfrm>
              <a:off x="0" y="0"/>
              <a:ext cx="7890277" cy="7890277"/>
            </a:xfrm>
            <a:prstGeom prst="rect">
              <a:avLst/>
            </a:prstGeom>
          </p:spPr>
        </p:pic>
      </p:grpSp>
      <p:grpSp>
        <p:nvGrpSpPr>
          <p:cNvPr id="4" name="Group 4"/>
          <p:cNvGrpSpPr/>
          <p:nvPr/>
        </p:nvGrpSpPr>
        <p:grpSpPr>
          <a:xfrm rot="0">
            <a:off x="9064667" y="0"/>
            <a:ext cx="2704368" cy="2035691"/>
            <a:chOff x="0" y="0"/>
            <a:chExt cx="3605823" cy="2714254"/>
          </a:xfrm>
        </p:grpSpPr>
        <p:pic>
          <p:nvPicPr>
            <p:cNvPr id="5" name="Picture 5"/>
            <p:cNvPicPr>
              <a:picLocks noChangeAspect="1"/>
            </p:cNvPicPr>
            <p:nvPr/>
          </p:nvPicPr>
          <p:blipFill>
            <a:blip r:embed="rId2"/>
            <a:srcRect l="12495" r="12495"/>
            <a:stretch>
              <a:fillRect/>
            </a:stretch>
          </p:blipFill>
          <p:spPr>
            <a:xfrm>
              <a:off x="0" y="0"/>
              <a:ext cx="3605823" cy="2714254"/>
            </a:xfrm>
            <a:prstGeom prst="rect">
              <a:avLst/>
            </a:prstGeom>
          </p:spPr>
        </p:pic>
      </p:grpSp>
      <p:grpSp>
        <p:nvGrpSpPr>
          <p:cNvPr id="6" name="Group 6"/>
          <p:cNvGrpSpPr/>
          <p:nvPr/>
        </p:nvGrpSpPr>
        <p:grpSpPr>
          <a:xfrm rot="0">
            <a:off x="15149343" y="6357413"/>
            <a:ext cx="2704368" cy="3929587"/>
            <a:chOff x="0" y="0"/>
            <a:chExt cx="3605823" cy="5239450"/>
          </a:xfrm>
        </p:grpSpPr>
        <p:pic>
          <p:nvPicPr>
            <p:cNvPr id="7" name="Picture 7"/>
            <p:cNvPicPr>
              <a:picLocks noChangeAspect="1"/>
            </p:cNvPicPr>
            <p:nvPr/>
          </p:nvPicPr>
          <p:blipFill>
            <a:blip r:embed="rId3"/>
            <a:srcRect t="3766" b="3766"/>
            <a:stretch>
              <a:fillRect/>
            </a:stretch>
          </p:blipFill>
          <p:spPr>
            <a:xfrm>
              <a:off x="0" y="0"/>
              <a:ext cx="3605823" cy="5239450"/>
            </a:xfrm>
            <a:prstGeom prst="rect">
              <a:avLst/>
            </a:prstGeom>
          </p:spPr>
        </p:pic>
      </p:grpSp>
      <p:grpSp>
        <p:nvGrpSpPr>
          <p:cNvPr id="8" name="Group 8"/>
          <p:cNvGrpSpPr/>
          <p:nvPr/>
        </p:nvGrpSpPr>
        <p:grpSpPr>
          <a:xfrm rot="0">
            <a:off x="15327720" y="1213913"/>
            <a:ext cx="2704368" cy="3929587"/>
            <a:chOff x="0" y="0"/>
            <a:chExt cx="3605823" cy="5239450"/>
          </a:xfrm>
        </p:grpSpPr>
        <p:pic>
          <p:nvPicPr>
            <p:cNvPr id="9" name="Picture 9"/>
            <p:cNvPicPr>
              <a:picLocks noChangeAspect="1"/>
            </p:cNvPicPr>
            <p:nvPr/>
          </p:nvPicPr>
          <p:blipFill>
            <a:blip r:embed="rId4"/>
            <a:srcRect l="8234" r="7198" b="18079"/>
            <a:stretch>
              <a:fillRect/>
            </a:stretch>
          </p:blipFill>
          <p:spPr>
            <a:xfrm>
              <a:off x="0" y="0"/>
              <a:ext cx="3605823" cy="5239450"/>
            </a:xfrm>
            <a:prstGeom prst="rect">
              <a:avLst/>
            </a:prstGeom>
          </p:spPr>
        </p:pic>
      </p:grpSp>
      <p:sp>
        <p:nvSpPr>
          <p:cNvPr id="10" name="Freeform 10"/>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4270363" y="0"/>
            <a:ext cx="2988937" cy="570615"/>
          </a:xfrm>
          <a:custGeom>
            <a:avLst/>
            <a:gdLst/>
            <a:ahLst/>
            <a:cxnLst/>
            <a:rect l="l" t="t" r="r" b="b"/>
            <a:pathLst>
              <a:path w="2988937" h="570615">
                <a:moveTo>
                  <a:pt x="0" y="0"/>
                </a:moveTo>
                <a:lnTo>
                  <a:pt x="2988937" y="0"/>
                </a:lnTo>
                <a:lnTo>
                  <a:pt x="2988937" y="570615"/>
                </a:lnTo>
                <a:lnTo>
                  <a:pt x="0" y="5706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028700" y="2226191"/>
            <a:ext cx="7968507" cy="2744953"/>
          </a:xfrm>
          <a:prstGeom prst="rect">
            <a:avLst/>
          </a:prstGeom>
        </p:spPr>
        <p:txBody>
          <a:bodyPr lIns="0" tIns="0" rIns="0" bIns="0" rtlCol="0" anchor="t">
            <a:spAutoFit/>
          </a:bodyPr>
          <a:lstStyle/>
          <a:p>
            <a:pPr>
              <a:lnSpc>
                <a:spcPts val="10570"/>
              </a:lnSpc>
            </a:pPr>
            <a:r>
              <a:rPr lang="en-US" sz="10570">
                <a:solidFill>
                  <a:srgbClr val="FFFFFF"/>
                </a:solidFill>
                <a:latin typeface="Archivo Black Bold"/>
              </a:rPr>
              <a:t>DATA ENGINEER</a:t>
            </a:r>
            <a:endParaRPr lang="en-US" sz="10570">
              <a:solidFill>
                <a:srgbClr val="FFFFFF"/>
              </a:solidFill>
              <a:latin typeface="Archivo Black Bold"/>
            </a:endParaRPr>
          </a:p>
        </p:txBody>
      </p:sp>
      <p:sp>
        <p:nvSpPr>
          <p:cNvPr id="13" name="TextBox 13"/>
          <p:cNvSpPr txBox="1"/>
          <p:nvPr/>
        </p:nvSpPr>
        <p:spPr>
          <a:xfrm>
            <a:off x="1028700" y="5332680"/>
            <a:ext cx="6962974" cy="2082165"/>
          </a:xfrm>
          <a:prstGeom prst="rect">
            <a:avLst/>
          </a:prstGeom>
        </p:spPr>
        <p:txBody>
          <a:bodyPr lIns="0" tIns="0" rIns="0" bIns="0" rtlCol="0" anchor="t">
            <a:spAutoFit/>
          </a:bodyPr>
          <a:lstStyle/>
          <a:p>
            <a:pPr>
              <a:lnSpc>
                <a:spcPts val="3360"/>
              </a:lnSpc>
            </a:pPr>
            <a:r>
              <a:rPr lang="en-US" sz="2400">
                <a:solidFill>
                  <a:srgbClr val="FFFFFF"/>
                </a:solidFill>
                <a:latin typeface="Montserrat Classic" panose="00000500000000000000"/>
              </a:rPr>
              <a:t>Thu thập, xử lý, lưu trữ và triển khai dữ liệu trong dự án phần mềm và đảm bảo rằng hệ thống có khả năng xử lý và quản lý dữ liệu một cách hiệu quả, đáng tin cậy và bảo mật.</a:t>
            </a:r>
            <a:endParaRPr lang="en-US" sz="2400">
              <a:solidFill>
                <a:srgbClr val="FFFFFF"/>
              </a:solidFill>
              <a:latin typeface="Montserrat Classic" panose="00000500000000000000"/>
            </a:endParaRPr>
          </a:p>
          <a:p>
            <a:pPr>
              <a:lnSpc>
                <a:spcPts val="3360"/>
              </a:lnSpc>
            </a:pPr>
            <a:r>
              <a:rPr lang="en-US" sz="2400">
                <a:solidFill>
                  <a:srgbClr val="FFFFFF"/>
                </a:solidFill>
                <a:latin typeface="Montserrat Classic" panose="00000500000000000000"/>
              </a:rPr>
              <a:t>  </a:t>
            </a:r>
            <a:endParaRPr lang="en-US" sz="2400">
              <a:solidFill>
                <a:srgbClr val="FFFFFF"/>
              </a:solidFill>
              <a:latin typeface="Montserrat Classic" panose="00000500000000000000"/>
            </a:endParaRPr>
          </a:p>
        </p:txBody>
      </p:sp>
      <p:sp>
        <p:nvSpPr>
          <p:cNvPr id="14" name="TextBox 14"/>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13</a:t>
            </a:r>
            <a:endParaRPr lang="en-US" sz="3280">
              <a:solidFill>
                <a:srgbClr val="56AEFF"/>
              </a:solidFill>
              <a:latin typeface="DM Sans Itali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F4FF"/>
        </a:solidFill>
        <a:effectLst/>
      </p:bgPr>
    </p:bg>
    <p:spTree>
      <p:nvGrpSpPr>
        <p:cNvPr id="1" name=""/>
        <p:cNvGrpSpPr/>
        <p:nvPr/>
      </p:nvGrpSpPr>
      <p:grpSpPr>
        <a:xfrm>
          <a:off x="0" y="0"/>
          <a:ext cx="0" cy="0"/>
          <a:chOff x="0" y="0"/>
          <a:chExt cx="0" cy="0"/>
        </a:xfrm>
      </p:grpSpPr>
      <p:sp>
        <p:nvSpPr>
          <p:cNvPr id="2" name="Freeform 2"/>
          <p:cNvSpPr/>
          <p:nvPr/>
        </p:nvSpPr>
        <p:spPr>
          <a:xfrm rot="-10800000">
            <a:off x="13779447" y="-599314"/>
            <a:ext cx="5589009" cy="4366413"/>
          </a:xfrm>
          <a:custGeom>
            <a:avLst/>
            <a:gdLst/>
            <a:ahLst/>
            <a:cxnLst/>
            <a:rect l="l" t="t" r="r" b="b"/>
            <a:pathLst>
              <a:path w="5589009" h="4366413">
                <a:moveTo>
                  <a:pt x="0" y="0"/>
                </a:moveTo>
                <a:lnTo>
                  <a:pt x="5589009" y="0"/>
                </a:lnTo>
                <a:lnTo>
                  <a:pt x="5589009" y="4366414"/>
                </a:lnTo>
                <a:lnTo>
                  <a:pt x="0" y="4366414"/>
                </a:lnTo>
                <a:lnTo>
                  <a:pt x="0" y="0"/>
                </a:lnTo>
                <a:close/>
              </a:path>
            </a:pathLst>
          </a:custGeom>
          <a:blipFill>
            <a:blip r:embed="rId1">
              <a:alphaModFix amt="31000"/>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51D40"/>
            </a:solidFill>
            <a:ln cap="sq">
              <a:noFill/>
              <a:prstDash val="solid"/>
              <a:miter/>
            </a:ln>
          </p:spPr>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6" name="Group 6"/>
          <p:cNvGrpSpPr/>
          <p:nvPr/>
        </p:nvGrpSpPr>
        <p:grpSpPr>
          <a:xfrm rot="0">
            <a:off x="1794480" y="4205302"/>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66675"/>
              <a:ext cx="812800" cy="879475"/>
            </a:xfrm>
            <a:prstGeom prst="rect">
              <a:avLst/>
            </a:prstGeom>
          </p:spPr>
          <p:txBody>
            <a:bodyPr lIns="50800" tIns="50800" rIns="50800" bIns="50800" rtlCol="0" anchor="t"/>
            <a:lstStyle/>
            <a:p>
              <a:pPr marL="0" lvl="0" indent="0" algn="ctr">
                <a:lnSpc>
                  <a:spcPts val="4115"/>
                </a:lnSpc>
                <a:spcBef>
                  <a:spcPct val="0"/>
                </a:spcBef>
              </a:pPr>
              <a:r>
                <a:rPr lang="en-US" sz="2980" spc="29">
                  <a:solidFill>
                    <a:srgbClr val="FFFFFF"/>
                  </a:solidFill>
                  <a:latin typeface="Montserrat Classic Bold" panose="00000800000000000000"/>
                </a:rPr>
                <a:t>01</a:t>
              </a:r>
              <a:endParaRPr lang="en-US" sz="2980" spc="29">
                <a:solidFill>
                  <a:srgbClr val="FFFFFF"/>
                </a:solidFill>
                <a:latin typeface="Montserrat Classic Bold" panose="00000800000000000000"/>
              </a:endParaRPr>
            </a:p>
          </p:txBody>
        </p:sp>
      </p:grpSp>
      <p:grpSp>
        <p:nvGrpSpPr>
          <p:cNvPr id="9" name="Group 9"/>
          <p:cNvGrpSpPr/>
          <p:nvPr/>
        </p:nvGrpSpPr>
        <p:grpSpPr>
          <a:xfrm rot="0">
            <a:off x="9981212" y="3767100"/>
            <a:ext cx="3314591" cy="3326378"/>
            <a:chOff x="0" y="0"/>
            <a:chExt cx="4872604" cy="4889931"/>
          </a:xfrm>
        </p:grpSpPr>
        <p:sp>
          <p:nvSpPr>
            <p:cNvPr id="10" name="Freeform 10"/>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1" name="Group 11"/>
          <p:cNvGrpSpPr/>
          <p:nvPr/>
        </p:nvGrpSpPr>
        <p:grpSpPr>
          <a:xfrm rot="0">
            <a:off x="12548713" y="6337440"/>
            <a:ext cx="3314591" cy="3315573"/>
            <a:chOff x="0" y="0"/>
            <a:chExt cx="4872604" cy="4874047"/>
          </a:xfrm>
        </p:grpSpPr>
        <p:sp>
          <p:nvSpPr>
            <p:cNvPr id="12" name="Freeform 12"/>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20282A">
                <a:alpha val="16863"/>
              </a:srgbClr>
            </a:solidFill>
          </p:spPr>
        </p:sp>
      </p:grpSp>
      <p:grpSp>
        <p:nvGrpSpPr>
          <p:cNvPr id="13" name="Group 13"/>
          <p:cNvGrpSpPr/>
          <p:nvPr/>
        </p:nvGrpSpPr>
        <p:grpSpPr>
          <a:xfrm rot="0">
            <a:off x="10878301" y="4617656"/>
            <a:ext cx="1520413" cy="15204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6" name="Group 16"/>
          <p:cNvGrpSpPr/>
          <p:nvPr/>
        </p:nvGrpSpPr>
        <p:grpSpPr>
          <a:xfrm rot="0">
            <a:off x="13469664" y="7244657"/>
            <a:ext cx="1522475" cy="152247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9" name="Group 19"/>
          <p:cNvGrpSpPr/>
          <p:nvPr/>
        </p:nvGrpSpPr>
        <p:grpSpPr>
          <a:xfrm rot="0">
            <a:off x="13447581" y="4617656"/>
            <a:ext cx="1566642" cy="15666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22" name="Freeform 22"/>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rot="0">
            <a:off x="12573606" y="3743682"/>
            <a:ext cx="3314591" cy="3314591"/>
            <a:chOff x="0" y="0"/>
            <a:chExt cx="4872604" cy="4872604"/>
          </a:xfrm>
        </p:grpSpPr>
        <p:sp>
          <p:nvSpPr>
            <p:cNvPr id="24" name="Freeform 24"/>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25" name="Group 25"/>
          <p:cNvGrpSpPr/>
          <p:nvPr/>
        </p:nvGrpSpPr>
        <p:grpSpPr>
          <a:xfrm rot="0">
            <a:off x="916860" y="3148979"/>
            <a:ext cx="5689104" cy="275488"/>
            <a:chOff x="0" y="0"/>
            <a:chExt cx="4519796" cy="218865"/>
          </a:xfrm>
        </p:grpSpPr>
        <p:sp>
          <p:nvSpPr>
            <p:cNvPr id="26" name="Freeform 2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27" name="TextBox 27"/>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28" name="Group 28"/>
          <p:cNvGrpSpPr/>
          <p:nvPr/>
        </p:nvGrpSpPr>
        <p:grpSpPr>
          <a:xfrm rot="0">
            <a:off x="1794480" y="5806594"/>
            <a:ext cx="736150" cy="662821"/>
            <a:chOff x="0" y="0"/>
            <a:chExt cx="193883" cy="174570"/>
          </a:xfrm>
        </p:grpSpPr>
        <p:sp>
          <p:nvSpPr>
            <p:cNvPr id="29" name="Freeform 29"/>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0" name="TextBox 30"/>
            <p:cNvSpPr txBox="1"/>
            <p:nvPr/>
          </p:nvSpPr>
          <p:spPr>
            <a:xfrm>
              <a:off x="0" y="-66675"/>
              <a:ext cx="812800" cy="879475"/>
            </a:xfrm>
            <a:prstGeom prst="rect">
              <a:avLst/>
            </a:prstGeom>
          </p:spPr>
          <p:txBody>
            <a:bodyPr lIns="50800" tIns="50800" rIns="50800" bIns="50800" rtlCol="0" anchor="t"/>
            <a:lstStyle/>
            <a:p>
              <a:pPr marL="0" lvl="0" indent="0" algn="ctr">
                <a:lnSpc>
                  <a:spcPts val="4115"/>
                </a:lnSpc>
                <a:spcBef>
                  <a:spcPct val="0"/>
                </a:spcBef>
              </a:pPr>
              <a:r>
                <a:rPr lang="en-US" sz="2980" spc="29">
                  <a:solidFill>
                    <a:srgbClr val="FFFFFF"/>
                  </a:solidFill>
                  <a:latin typeface="Montserrat Classic Bold" panose="00000800000000000000"/>
                </a:rPr>
                <a:t>02</a:t>
              </a:r>
              <a:endParaRPr lang="en-US" sz="2980" spc="29">
                <a:solidFill>
                  <a:srgbClr val="FFFFFF"/>
                </a:solidFill>
                <a:latin typeface="Montserrat Classic Bold" panose="00000800000000000000"/>
              </a:endParaRPr>
            </a:p>
          </p:txBody>
        </p:sp>
      </p:grpSp>
      <p:grpSp>
        <p:nvGrpSpPr>
          <p:cNvPr id="31" name="Group 31"/>
          <p:cNvGrpSpPr/>
          <p:nvPr/>
        </p:nvGrpSpPr>
        <p:grpSpPr>
          <a:xfrm rot="0">
            <a:off x="1794480" y="7382708"/>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0" y="-66675"/>
              <a:ext cx="812800" cy="879475"/>
            </a:xfrm>
            <a:prstGeom prst="rect">
              <a:avLst/>
            </a:prstGeom>
          </p:spPr>
          <p:txBody>
            <a:bodyPr lIns="50800" tIns="50800" rIns="50800" bIns="50800" rtlCol="0" anchor="t"/>
            <a:lstStyle/>
            <a:p>
              <a:pPr marL="0" lvl="0" indent="0" algn="ctr">
                <a:lnSpc>
                  <a:spcPts val="4115"/>
                </a:lnSpc>
                <a:spcBef>
                  <a:spcPct val="0"/>
                </a:spcBef>
              </a:pPr>
              <a:r>
                <a:rPr lang="en-US" sz="2980" spc="29">
                  <a:solidFill>
                    <a:srgbClr val="FFFFFF"/>
                  </a:solidFill>
                  <a:latin typeface="Montserrat Classic Bold" panose="00000800000000000000"/>
                </a:rPr>
                <a:t>03</a:t>
              </a:r>
              <a:endParaRPr lang="en-US" sz="2980" spc="29">
                <a:solidFill>
                  <a:srgbClr val="FFFFFF"/>
                </a:solidFill>
                <a:latin typeface="Montserrat Classic Bold" panose="00000800000000000000"/>
              </a:endParaRPr>
            </a:p>
          </p:txBody>
        </p:sp>
      </p:grpSp>
      <p:grpSp>
        <p:nvGrpSpPr>
          <p:cNvPr id="34" name="Group 34"/>
          <p:cNvGrpSpPr/>
          <p:nvPr/>
        </p:nvGrpSpPr>
        <p:grpSpPr>
          <a:xfrm rot="0">
            <a:off x="12085550" y="-131220"/>
            <a:ext cx="9534019" cy="1112295"/>
            <a:chOff x="0" y="0"/>
            <a:chExt cx="1876002" cy="218865"/>
          </a:xfrm>
        </p:grpSpPr>
        <p:sp>
          <p:nvSpPr>
            <p:cNvPr id="35" name="Freeform 35"/>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51D40"/>
            </a:solidFill>
            <a:ln cap="sq">
              <a:noFill/>
              <a:prstDash val="solid"/>
              <a:miter/>
            </a:ln>
          </p:spPr>
        </p:sp>
        <p:sp>
          <p:nvSpPr>
            <p:cNvPr id="36" name="TextBox 36"/>
            <p:cNvSpPr txBox="1"/>
            <p:nvPr/>
          </p:nvSpPr>
          <p:spPr>
            <a:xfrm>
              <a:off x="101600" y="-19050"/>
              <a:ext cx="609600" cy="628650"/>
            </a:xfrm>
            <a:prstGeom prst="rect">
              <a:avLst/>
            </a:prstGeom>
          </p:spPr>
          <p:txBody>
            <a:bodyPr lIns="50800" tIns="50800" rIns="50800" bIns="50800" rtlCol="0" anchor="ctr"/>
            <a:lstStyle/>
            <a:p>
              <a:pPr marL="0" lvl="0" indent="0" algn="ctr">
                <a:lnSpc>
                  <a:spcPts val="2860"/>
                </a:lnSpc>
                <a:spcBef>
                  <a:spcPct val="0"/>
                </a:spcBef>
              </a:pPr>
            </a:p>
          </p:txBody>
        </p:sp>
      </p:grpSp>
      <p:sp>
        <p:nvSpPr>
          <p:cNvPr id="37" name="AutoShape 37"/>
          <p:cNvSpPr/>
          <p:nvPr/>
        </p:nvSpPr>
        <p:spPr>
          <a:xfrm>
            <a:off x="-715490" y="962025"/>
            <a:ext cx="12921291" cy="0"/>
          </a:xfrm>
          <a:prstGeom prst="line">
            <a:avLst/>
          </a:prstGeom>
          <a:ln w="38100" cap="flat">
            <a:solidFill>
              <a:srgbClr val="000000"/>
            </a:solidFill>
            <a:prstDash val="solid"/>
            <a:headEnd type="none" w="sm" len="sm"/>
            <a:tailEnd type="none" w="sm" len="sm"/>
          </a:ln>
        </p:spPr>
      </p:sp>
      <p:grpSp>
        <p:nvGrpSpPr>
          <p:cNvPr id="38" name="Group 38"/>
          <p:cNvGrpSpPr/>
          <p:nvPr/>
        </p:nvGrpSpPr>
        <p:grpSpPr>
          <a:xfrm rot="0">
            <a:off x="1794480" y="9007554"/>
            <a:ext cx="736150" cy="662821"/>
            <a:chOff x="0" y="0"/>
            <a:chExt cx="193883" cy="174570"/>
          </a:xfrm>
        </p:grpSpPr>
        <p:sp>
          <p:nvSpPr>
            <p:cNvPr id="39" name="Freeform 39"/>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40" name="TextBox 40"/>
            <p:cNvSpPr txBox="1"/>
            <p:nvPr/>
          </p:nvSpPr>
          <p:spPr>
            <a:xfrm>
              <a:off x="0" y="-66675"/>
              <a:ext cx="812800" cy="879475"/>
            </a:xfrm>
            <a:prstGeom prst="rect">
              <a:avLst/>
            </a:prstGeom>
          </p:spPr>
          <p:txBody>
            <a:bodyPr lIns="50800" tIns="50800" rIns="50800" bIns="50800" rtlCol="0" anchor="t"/>
            <a:lstStyle/>
            <a:p>
              <a:pPr marL="0" lvl="0" indent="0" algn="ctr">
                <a:lnSpc>
                  <a:spcPts val="4115"/>
                </a:lnSpc>
                <a:spcBef>
                  <a:spcPct val="0"/>
                </a:spcBef>
              </a:pPr>
              <a:r>
                <a:rPr lang="en-US" sz="2980" spc="29">
                  <a:solidFill>
                    <a:srgbClr val="FFFFFF"/>
                  </a:solidFill>
                  <a:latin typeface="Montserrat Classic Bold" panose="00000800000000000000"/>
                </a:rPr>
                <a:t>04</a:t>
              </a:r>
              <a:endParaRPr lang="en-US" sz="2980" spc="29">
                <a:solidFill>
                  <a:srgbClr val="FFFFFF"/>
                </a:solidFill>
                <a:latin typeface="Montserrat Classic Bold" panose="00000800000000000000"/>
              </a:endParaRPr>
            </a:p>
          </p:txBody>
        </p:sp>
      </p:grpSp>
      <p:sp>
        <p:nvSpPr>
          <p:cNvPr id="41" name="Freeform 41"/>
          <p:cNvSpPr/>
          <p:nvPr/>
        </p:nvSpPr>
        <p:spPr>
          <a:xfrm>
            <a:off x="11013695" y="4734738"/>
            <a:ext cx="1071855" cy="1071855"/>
          </a:xfrm>
          <a:custGeom>
            <a:avLst/>
            <a:gdLst/>
            <a:ahLst/>
            <a:cxnLst/>
            <a:rect l="l" t="t" r="r" b="b"/>
            <a:pathLst>
              <a:path w="1071855" h="1071855">
                <a:moveTo>
                  <a:pt x="0" y="0"/>
                </a:moveTo>
                <a:lnTo>
                  <a:pt x="1071855" y="0"/>
                </a:lnTo>
                <a:lnTo>
                  <a:pt x="1071855" y="1071856"/>
                </a:lnTo>
                <a:lnTo>
                  <a:pt x="0" y="1071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2" name="Freeform 42"/>
          <p:cNvSpPr/>
          <p:nvPr/>
        </p:nvSpPr>
        <p:spPr>
          <a:xfrm>
            <a:off x="-171659" y="6039888"/>
            <a:ext cx="5589009" cy="4366413"/>
          </a:xfrm>
          <a:custGeom>
            <a:avLst/>
            <a:gdLst/>
            <a:ahLst/>
            <a:cxnLst/>
            <a:rect l="l" t="t" r="r" b="b"/>
            <a:pathLst>
              <a:path w="5589009" h="4366413">
                <a:moveTo>
                  <a:pt x="0" y="0"/>
                </a:moveTo>
                <a:lnTo>
                  <a:pt x="5589009" y="0"/>
                </a:lnTo>
                <a:lnTo>
                  <a:pt x="5589009" y="4366414"/>
                </a:lnTo>
                <a:lnTo>
                  <a:pt x="0" y="4366414"/>
                </a:lnTo>
                <a:lnTo>
                  <a:pt x="0" y="0"/>
                </a:lnTo>
                <a:close/>
              </a:path>
            </a:pathLst>
          </a:custGeom>
          <a:blipFill>
            <a:blip r:embed="rId1">
              <a:alphaModFix amt="31000"/>
              <a:extLst>
                <a:ext uri="{96DAC541-7B7A-43D3-8B79-37D633B846F1}">
                  <asvg:svgBlip xmlns:asvg="http://schemas.microsoft.com/office/drawing/2016/SVG/main" r:embed="rId2"/>
                </a:ext>
              </a:extLst>
            </a:blip>
            <a:stretch>
              <a:fillRect/>
            </a:stretch>
          </a:blipFill>
        </p:spPr>
      </p:sp>
      <p:sp>
        <p:nvSpPr>
          <p:cNvPr id="43" name="Freeform 43"/>
          <p:cNvSpPr/>
          <p:nvPr/>
        </p:nvSpPr>
        <p:spPr>
          <a:xfrm>
            <a:off x="13706352" y="7590012"/>
            <a:ext cx="1049099" cy="810429"/>
          </a:xfrm>
          <a:custGeom>
            <a:avLst/>
            <a:gdLst/>
            <a:ahLst/>
            <a:cxnLst/>
            <a:rect l="l" t="t" r="r" b="b"/>
            <a:pathLst>
              <a:path w="1049099" h="810429">
                <a:moveTo>
                  <a:pt x="0" y="0"/>
                </a:moveTo>
                <a:lnTo>
                  <a:pt x="1049099" y="0"/>
                </a:lnTo>
                <a:lnTo>
                  <a:pt x="1049099" y="810429"/>
                </a:lnTo>
                <a:lnTo>
                  <a:pt x="0" y="810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4" name="TextBox 44"/>
          <p:cNvSpPr txBox="1"/>
          <p:nvPr/>
        </p:nvSpPr>
        <p:spPr>
          <a:xfrm>
            <a:off x="2797145" y="7421886"/>
            <a:ext cx="5653866" cy="904015"/>
          </a:xfrm>
          <a:prstGeom prst="rect">
            <a:avLst/>
          </a:prstGeom>
        </p:spPr>
        <p:txBody>
          <a:bodyPr lIns="0" tIns="0" rIns="0" bIns="0" rtlCol="0" anchor="t">
            <a:spAutoFit/>
          </a:bodyPr>
          <a:lstStyle/>
          <a:p>
            <a:pPr marL="0" lvl="0" indent="0" algn="l">
              <a:lnSpc>
                <a:spcPts val="2470"/>
              </a:lnSpc>
              <a:spcBef>
                <a:spcPct val="0"/>
              </a:spcBef>
            </a:pPr>
            <a:r>
              <a:rPr lang="en-US" sz="1790" spc="175">
                <a:solidFill>
                  <a:srgbClr val="231F20"/>
                </a:solidFill>
                <a:latin typeface="Montserrat Light" panose="00000400000000000000"/>
              </a:rPr>
              <a:t>Data Engineer phải quyết định về việc lưu trữ dữ liệu và triển khai các hệ thống lưu trữ dữ liệu phù hợp</a:t>
            </a:r>
            <a:endParaRPr lang="en-US" sz="1790" spc="175">
              <a:solidFill>
                <a:srgbClr val="231F20"/>
              </a:solidFill>
              <a:latin typeface="Montserrat Light" panose="00000400000000000000"/>
            </a:endParaRPr>
          </a:p>
        </p:txBody>
      </p:sp>
      <p:sp>
        <p:nvSpPr>
          <p:cNvPr id="45" name="TextBox 45"/>
          <p:cNvSpPr txBox="1"/>
          <p:nvPr/>
        </p:nvSpPr>
        <p:spPr>
          <a:xfrm>
            <a:off x="1663813" y="1725604"/>
            <a:ext cx="9308329" cy="812989"/>
          </a:xfrm>
          <a:prstGeom prst="rect">
            <a:avLst/>
          </a:prstGeom>
        </p:spPr>
        <p:txBody>
          <a:bodyPr lIns="0" tIns="0" rIns="0" bIns="0" rtlCol="0" anchor="t">
            <a:spAutoFit/>
          </a:bodyPr>
          <a:lstStyle/>
          <a:p>
            <a:pPr marL="0" lvl="0" indent="0" algn="ctr">
              <a:lnSpc>
                <a:spcPts val="6550"/>
              </a:lnSpc>
              <a:spcBef>
                <a:spcPct val="0"/>
              </a:spcBef>
            </a:pPr>
            <a:r>
              <a:rPr lang="en-US" sz="4745" spc="37">
                <a:solidFill>
                  <a:srgbClr val="FFFFFF"/>
                </a:solidFill>
                <a:latin typeface="Archivo Black" panose="020B0A03020202020B04"/>
              </a:rPr>
              <a:t>DATA ENGINEER</a:t>
            </a:r>
            <a:endParaRPr lang="en-US" sz="4745" spc="37">
              <a:solidFill>
                <a:srgbClr val="FFFFFF"/>
              </a:solidFill>
              <a:latin typeface="Archivo Black" panose="020B0A03020202020B04"/>
            </a:endParaRPr>
          </a:p>
        </p:txBody>
      </p:sp>
      <p:sp>
        <p:nvSpPr>
          <p:cNvPr id="46" name="TextBox 46"/>
          <p:cNvSpPr txBox="1"/>
          <p:nvPr/>
        </p:nvSpPr>
        <p:spPr>
          <a:xfrm>
            <a:off x="2797145" y="4066547"/>
            <a:ext cx="6346855" cy="1363742"/>
          </a:xfrm>
          <a:prstGeom prst="rect">
            <a:avLst/>
          </a:prstGeom>
        </p:spPr>
        <p:txBody>
          <a:bodyPr lIns="0" tIns="0" rIns="0" bIns="0" rtlCol="0" anchor="t">
            <a:spAutoFit/>
          </a:bodyPr>
          <a:lstStyle/>
          <a:p>
            <a:pPr marL="0" lvl="0" indent="0" algn="l">
              <a:lnSpc>
                <a:spcPts val="2775"/>
              </a:lnSpc>
              <a:spcBef>
                <a:spcPct val="0"/>
              </a:spcBef>
            </a:pPr>
            <a:r>
              <a:rPr lang="en-US" sz="2010" spc="197">
                <a:solidFill>
                  <a:srgbClr val="231F20"/>
                </a:solidFill>
                <a:latin typeface="Montserrat Light" panose="00000400000000000000"/>
              </a:rPr>
              <a:t>Data Engineer phải xác định các nguồn dữ liệu cần thiết cho dự án và thiết lập các quy trình để thu thập dữ liệu từ các nguồn này</a:t>
            </a:r>
            <a:endParaRPr lang="en-US" sz="2010" spc="197">
              <a:solidFill>
                <a:srgbClr val="231F20"/>
              </a:solidFill>
              <a:latin typeface="Montserrat Light" panose="00000400000000000000"/>
            </a:endParaRPr>
          </a:p>
        </p:txBody>
      </p:sp>
      <p:sp>
        <p:nvSpPr>
          <p:cNvPr id="47" name="TextBox 47"/>
          <p:cNvSpPr txBox="1"/>
          <p:nvPr/>
        </p:nvSpPr>
        <p:spPr>
          <a:xfrm>
            <a:off x="2797145" y="5820020"/>
            <a:ext cx="6346855" cy="1020842"/>
          </a:xfrm>
          <a:prstGeom prst="rect">
            <a:avLst/>
          </a:prstGeom>
        </p:spPr>
        <p:txBody>
          <a:bodyPr lIns="0" tIns="0" rIns="0" bIns="0" rtlCol="0" anchor="t">
            <a:spAutoFit/>
          </a:bodyPr>
          <a:lstStyle/>
          <a:p>
            <a:pPr marL="0" lvl="0" indent="0" algn="l">
              <a:lnSpc>
                <a:spcPts val="2775"/>
              </a:lnSpc>
              <a:spcBef>
                <a:spcPct val="0"/>
              </a:spcBef>
            </a:pPr>
            <a:r>
              <a:rPr lang="en-US" sz="2010" spc="197">
                <a:solidFill>
                  <a:srgbClr val="231F20"/>
                </a:solidFill>
                <a:latin typeface="Montserrat Light" panose="00000400000000000000"/>
              </a:rPr>
              <a:t>Data Engineer phải thực hiện các biện pháp để làm sạch, biến đổi và chuyển đổi dữ liệu </a:t>
            </a:r>
            <a:endParaRPr lang="en-US" sz="2010" spc="197">
              <a:solidFill>
                <a:srgbClr val="231F20"/>
              </a:solidFill>
              <a:latin typeface="Montserrat Light" panose="00000400000000000000"/>
            </a:endParaRPr>
          </a:p>
        </p:txBody>
      </p:sp>
      <p:sp>
        <p:nvSpPr>
          <p:cNvPr id="48" name="TextBox 48"/>
          <p:cNvSpPr txBox="1"/>
          <p:nvPr/>
        </p:nvSpPr>
        <p:spPr>
          <a:xfrm>
            <a:off x="2797145" y="8975071"/>
            <a:ext cx="6346855" cy="677942"/>
          </a:xfrm>
          <a:prstGeom prst="rect">
            <a:avLst/>
          </a:prstGeom>
        </p:spPr>
        <p:txBody>
          <a:bodyPr lIns="0" tIns="0" rIns="0" bIns="0" rtlCol="0" anchor="t">
            <a:spAutoFit/>
          </a:bodyPr>
          <a:lstStyle/>
          <a:p>
            <a:pPr marL="0" lvl="0" indent="0" algn="l">
              <a:lnSpc>
                <a:spcPts val="2775"/>
              </a:lnSpc>
              <a:spcBef>
                <a:spcPct val="0"/>
              </a:spcBef>
            </a:pPr>
            <a:r>
              <a:rPr lang="en-US" sz="2010" spc="197">
                <a:solidFill>
                  <a:srgbClr val="231F20"/>
                </a:solidFill>
                <a:latin typeface="Montserrat Light" panose="00000400000000000000"/>
              </a:rPr>
              <a:t>Data Engineer phải tối ưu hóa hiệu suất của hệ thống xử lý dữ liệu</a:t>
            </a:r>
            <a:endParaRPr lang="en-US" sz="2010" spc="197">
              <a:solidFill>
                <a:srgbClr val="231F20"/>
              </a:solidFill>
              <a:latin typeface="Montserrat Light" panose="00000400000000000000"/>
            </a:endParaRPr>
          </a:p>
        </p:txBody>
      </p:sp>
      <p:sp>
        <p:nvSpPr>
          <p:cNvPr id="49" name="TextBox 49"/>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14</a:t>
            </a:r>
            <a:endParaRPr lang="en-US" sz="3280">
              <a:solidFill>
                <a:srgbClr val="56AEFF"/>
              </a:solidFill>
              <a:latin typeface="DM Sans Itali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grpSp>
        <p:nvGrpSpPr>
          <p:cNvPr id="2" name="Group 2"/>
          <p:cNvGrpSpPr/>
          <p:nvPr/>
        </p:nvGrpSpPr>
        <p:grpSpPr>
          <a:xfrm rot="0">
            <a:off x="-785769" y="-843265"/>
            <a:ext cx="9584278" cy="11863717"/>
            <a:chOff x="0" y="0"/>
            <a:chExt cx="2524254" cy="3124600"/>
          </a:xfrm>
        </p:grpSpPr>
        <p:sp>
          <p:nvSpPr>
            <p:cNvPr id="3" name="Freeform 3"/>
            <p:cNvSpPr/>
            <p:nvPr/>
          </p:nvSpPr>
          <p:spPr>
            <a:xfrm>
              <a:off x="0" y="0"/>
              <a:ext cx="2524254" cy="3124600"/>
            </a:xfrm>
            <a:custGeom>
              <a:avLst/>
              <a:gdLst/>
              <a:ahLst/>
              <a:cxnLst/>
              <a:rect l="l" t="t" r="r" b="b"/>
              <a:pathLst>
                <a:path w="2524254" h="3124600">
                  <a:moveTo>
                    <a:pt x="0" y="0"/>
                  </a:moveTo>
                  <a:lnTo>
                    <a:pt x="2524254" y="0"/>
                  </a:lnTo>
                  <a:lnTo>
                    <a:pt x="2524254" y="3124600"/>
                  </a:lnTo>
                  <a:lnTo>
                    <a:pt x="0" y="3124600"/>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500"/>
                </a:lnSpc>
              </a:pPr>
            </a:p>
          </p:txBody>
        </p:sp>
      </p:grpSp>
      <p:grpSp>
        <p:nvGrpSpPr>
          <p:cNvPr id="5" name="Group 5"/>
          <p:cNvGrpSpPr/>
          <p:nvPr/>
        </p:nvGrpSpPr>
        <p:grpSpPr>
          <a:xfrm rot="0">
            <a:off x="693541" y="427682"/>
            <a:ext cx="7647767" cy="9381236"/>
            <a:chOff x="0" y="0"/>
            <a:chExt cx="10197023" cy="12508314"/>
          </a:xfrm>
        </p:grpSpPr>
        <p:pic>
          <p:nvPicPr>
            <p:cNvPr id="6" name="Picture 6"/>
            <p:cNvPicPr>
              <a:picLocks noChangeAspect="1"/>
            </p:cNvPicPr>
            <p:nvPr/>
          </p:nvPicPr>
          <p:blipFill>
            <a:blip r:embed="rId1"/>
            <a:srcRect l="40481" r="13695"/>
            <a:stretch>
              <a:fillRect/>
            </a:stretch>
          </p:blipFill>
          <p:spPr>
            <a:xfrm>
              <a:off x="0" y="0"/>
              <a:ext cx="10197023" cy="12508314"/>
            </a:xfrm>
            <a:prstGeom prst="rect">
              <a:avLst/>
            </a:prstGeom>
          </p:spPr>
        </p:pic>
      </p:grpSp>
      <p:grpSp>
        <p:nvGrpSpPr>
          <p:cNvPr id="7" name="Group 7"/>
          <p:cNvGrpSpPr/>
          <p:nvPr/>
        </p:nvGrpSpPr>
        <p:grpSpPr>
          <a:xfrm rot="0">
            <a:off x="9029700" y="1028700"/>
            <a:ext cx="8229600" cy="8229600"/>
            <a:chOff x="0" y="0"/>
            <a:chExt cx="2167467" cy="2167467"/>
          </a:xfrm>
        </p:grpSpPr>
        <p:sp>
          <p:nvSpPr>
            <p:cNvPr id="8" name="Freeform 8"/>
            <p:cNvSpPr/>
            <p:nvPr/>
          </p:nvSpPr>
          <p:spPr>
            <a:xfrm>
              <a:off x="0" y="0"/>
              <a:ext cx="2167467" cy="2167467"/>
            </a:xfrm>
            <a:custGeom>
              <a:avLst/>
              <a:gdLst/>
              <a:ahLst/>
              <a:cxnLst/>
              <a:rect l="l" t="t" r="r" b="b"/>
              <a:pathLst>
                <a:path w="2167467" h="2167467">
                  <a:moveTo>
                    <a:pt x="0" y="0"/>
                  </a:moveTo>
                  <a:lnTo>
                    <a:pt x="2167467" y="0"/>
                  </a:lnTo>
                  <a:lnTo>
                    <a:pt x="2167467" y="2167467"/>
                  </a:lnTo>
                  <a:lnTo>
                    <a:pt x="0" y="2167467"/>
                  </a:lnTo>
                  <a:close/>
                </a:path>
              </a:pathLst>
            </a:custGeom>
            <a:solidFill>
              <a:srgbClr val="00569E"/>
            </a:solidFill>
            <a:ln w="47625" cap="sq">
              <a:solidFill>
                <a:srgbClr val="FFFFFF"/>
              </a:solidFill>
              <a:prstDash val="solid"/>
              <a:miter/>
            </a:ln>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500"/>
                </a:lnSpc>
              </a:pPr>
            </a:p>
          </p:txBody>
        </p:sp>
      </p:grpSp>
      <p:grpSp>
        <p:nvGrpSpPr>
          <p:cNvPr id="10" name="Group 10"/>
          <p:cNvGrpSpPr/>
          <p:nvPr/>
        </p:nvGrpSpPr>
        <p:grpSpPr>
          <a:xfrm rot="0">
            <a:off x="8798508" y="-423883"/>
            <a:ext cx="690983" cy="11134766"/>
            <a:chOff x="0" y="0"/>
            <a:chExt cx="195248" cy="3146304"/>
          </a:xfrm>
        </p:grpSpPr>
        <p:sp>
          <p:nvSpPr>
            <p:cNvPr id="11" name="Freeform 11"/>
            <p:cNvSpPr/>
            <p:nvPr/>
          </p:nvSpPr>
          <p:spPr>
            <a:xfrm>
              <a:off x="0" y="0"/>
              <a:ext cx="195248" cy="3146304"/>
            </a:xfrm>
            <a:custGeom>
              <a:avLst/>
              <a:gdLst/>
              <a:ahLst/>
              <a:cxnLst/>
              <a:rect l="l" t="t" r="r" b="b"/>
              <a:pathLst>
                <a:path w="195248" h="3146304">
                  <a:moveTo>
                    <a:pt x="0" y="0"/>
                  </a:moveTo>
                  <a:lnTo>
                    <a:pt x="195248" y="0"/>
                  </a:lnTo>
                  <a:lnTo>
                    <a:pt x="195248" y="3146304"/>
                  </a:lnTo>
                  <a:lnTo>
                    <a:pt x="0" y="3146304"/>
                  </a:lnTo>
                  <a:close/>
                </a:path>
              </a:pathLst>
            </a:custGeom>
            <a:solidFill>
              <a:srgbClr val="000000"/>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3" name="TextBox 13"/>
          <p:cNvSpPr txBox="1"/>
          <p:nvPr/>
        </p:nvSpPr>
        <p:spPr>
          <a:xfrm>
            <a:off x="9949454" y="1425876"/>
            <a:ext cx="6849883" cy="2976884"/>
          </a:xfrm>
          <a:prstGeom prst="rect">
            <a:avLst/>
          </a:prstGeom>
        </p:spPr>
        <p:txBody>
          <a:bodyPr lIns="0" tIns="0" rIns="0" bIns="0" rtlCol="0" anchor="t">
            <a:spAutoFit/>
          </a:bodyPr>
          <a:lstStyle/>
          <a:p>
            <a:pPr algn="ctr">
              <a:lnSpc>
                <a:spcPts val="7700"/>
              </a:lnSpc>
            </a:pPr>
            <a:r>
              <a:rPr lang="en-US" sz="7700">
                <a:solidFill>
                  <a:srgbClr val="FFFFFF"/>
                </a:solidFill>
                <a:latin typeface="Roboto Bold" panose="02000000000000000000"/>
              </a:rPr>
              <a:t>Database Adminstrator (DBA)</a:t>
            </a:r>
            <a:endParaRPr lang="en-US" sz="7700">
              <a:solidFill>
                <a:srgbClr val="FFFFFF"/>
              </a:solidFill>
              <a:latin typeface="Roboto Bold" panose="02000000000000000000"/>
            </a:endParaRPr>
          </a:p>
        </p:txBody>
      </p:sp>
      <p:sp>
        <p:nvSpPr>
          <p:cNvPr id="14" name="TextBox 14"/>
          <p:cNvSpPr txBox="1"/>
          <p:nvPr/>
        </p:nvSpPr>
        <p:spPr>
          <a:xfrm>
            <a:off x="10451517" y="4883664"/>
            <a:ext cx="5855241" cy="3723640"/>
          </a:xfrm>
          <a:prstGeom prst="rect">
            <a:avLst/>
          </a:prstGeom>
        </p:spPr>
        <p:txBody>
          <a:bodyPr lIns="0" tIns="0" rIns="0" bIns="0" rtlCol="0" anchor="t">
            <a:spAutoFit/>
          </a:bodyPr>
          <a:lstStyle/>
          <a:p>
            <a:pPr algn="ctr">
              <a:lnSpc>
                <a:spcPts val="3220"/>
              </a:lnSpc>
            </a:pPr>
            <a:r>
              <a:rPr lang="en-US" sz="2300" spc="230">
                <a:solidFill>
                  <a:srgbClr val="FFFFFF"/>
                </a:solidFill>
                <a:latin typeface="Roboto Condensed" panose="02000000000000000000"/>
              </a:rPr>
              <a:t>Là những người chịu trách nhiệm thiết kế, cấu hình và bảo trì hệ thống cơ sở dữ liệu (DBMS) như MySQL, Oracle, SQL Server, PostgreSQL... </a:t>
            </a:r>
            <a:endParaRPr lang="en-US" sz="2300" spc="230">
              <a:solidFill>
                <a:srgbClr val="FFFFFF"/>
              </a:solidFill>
              <a:latin typeface="Roboto Condensed" panose="02000000000000000000"/>
            </a:endParaRPr>
          </a:p>
          <a:p>
            <a:pPr algn="ctr">
              <a:lnSpc>
                <a:spcPts val="3220"/>
              </a:lnSpc>
            </a:pPr>
            <a:r>
              <a:rPr lang="en-US" sz="2300" spc="230">
                <a:solidFill>
                  <a:srgbClr val="FFFFFF"/>
                </a:solidFill>
                <a:latin typeface="Roboto Condensed" panose="02000000000000000000"/>
              </a:rPr>
              <a:t>Đảm bảo tính toàn vẹn, hiệu suất và sẵn sàng của dữ liệu cho các ứng dụng và hệ thống: thiết lập sao lưu và khôi phục dữ liệu, quản lý quyền truy cập vào csdl..</a:t>
            </a:r>
            <a:endParaRPr lang="en-US" sz="2300" spc="230">
              <a:solidFill>
                <a:srgbClr val="FFFFFF"/>
              </a:solidFill>
              <a:latin typeface="Roboto Condensed" panose="02000000000000000000"/>
            </a:endParaRPr>
          </a:p>
          <a:p>
            <a:pPr algn="ctr">
              <a:lnSpc>
                <a:spcPts val="4200"/>
              </a:lnSpc>
            </a:pPr>
          </a:p>
        </p:txBody>
      </p:sp>
      <p:sp>
        <p:nvSpPr>
          <p:cNvPr id="15" name="TextBox 15"/>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15</a:t>
            </a:r>
            <a:endParaRPr lang="en-US" sz="3280">
              <a:solidFill>
                <a:srgbClr val="56AEFF"/>
              </a:solidFill>
              <a:latin typeface="DM Sans Itali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64344">
            <a:off x="7499531"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5" name="Group 5"/>
          <p:cNvGrpSpPr>
            <a:grpSpLocks noChangeAspect="1"/>
          </p:cNvGrpSpPr>
          <p:nvPr/>
        </p:nvGrpSpPr>
        <p:grpSpPr>
          <a:xfrm rot="0">
            <a:off x="42918" y="0"/>
            <a:ext cx="8585708" cy="10287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1"/>
              <a:stretch>
                <a:fillRect l="-39861" r="-39861"/>
              </a:stretch>
            </a:blipFill>
          </p:spPr>
        </p:sp>
      </p:grpSp>
      <p:grpSp>
        <p:nvGrpSpPr>
          <p:cNvPr id="7" name="Group 7"/>
          <p:cNvGrpSpPr/>
          <p:nvPr/>
        </p:nvGrpSpPr>
        <p:grpSpPr>
          <a:xfrm rot="0">
            <a:off x="5683558" y="984829"/>
            <a:ext cx="9870338" cy="8273471"/>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60"/>
                </a:lnSpc>
              </a:pPr>
            </a:p>
          </p:txBody>
        </p:sp>
      </p:grpSp>
      <p:sp>
        <p:nvSpPr>
          <p:cNvPr id="10" name="TextBox 10"/>
          <p:cNvSpPr txBox="1"/>
          <p:nvPr/>
        </p:nvSpPr>
        <p:spPr>
          <a:xfrm>
            <a:off x="7536407" y="3932041"/>
            <a:ext cx="5855241" cy="4267200"/>
          </a:xfrm>
          <a:prstGeom prst="rect">
            <a:avLst/>
          </a:prstGeom>
        </p:spPr>
        <p:txBody>
          <a:bodyPr lIns="0" tIns="0" rIns="0" bIns="0" rtlCol="0" anchor="t">
            <a:spAutoFit/>
          </a:bodyPr>
          <a:lstStyle/>
          <a:p>
            <a:pPr algn="ctr">
              <a:lnSpc>
                <a:spcPts val="4200"/>
              </a:lnSpc>
            </a:pPr>
            <a:r>
              <a:rPr lang="en-US" sz="3000" spc="300">
                <a:solidFill>
                  <a:srgbClr val="000000"/>
                </a:solidFill>
                <a:latin typeface="Roboto Condensed" panose="02000000000000000000"/>
              </a:rPr>
              <a:t>Là người chịu trách nhiệm quản lý và triển khai hệ thống và ứng dụng trên các nền tảng đám mây như Amazon Web Services (AWS), Microsoft Azure, Google Cloud Platform (GCP), hay các dịch vụ đám mây khác </a:t>
            </a:r>
            <a:endParaRPr lang="en-US" sz="3000" spc="300">
              <a:solidFill>
                <a:srgbClr val="000000"/>
              </a:solidFill>
              <a:latin typeface="Roboto Condensed" panose="02000000000000000000"/>
            </a:endParaRPr>
          </a:p>
        </p:txBody>
      </p:sp>
      <p:sp>
        <p:nvSpPr>
          <p:cNvPr id="11" name="Freeform 11"/>
          <p:cNvSpPr/>
          <p:nvPr/>
        </p:nvSpPr>
        <p:spPr>
          <a:xfrm>
            <a:off x="12299931" y="5561633"/>
            <a:ext cx="6048469" cy="4725367"/>
          </a:xfrm>
          <a:custGeom>
            <a:avLst/>
            <a:gdLst/>
            <a:ahLst/>
            <a:cxnLst/>
            <a:rect l="l" t="t" r="r" b="b"/>
            <a:pathLst>
              <a:path w="6048469" h="4725367">
                <a:moveTo>
                  <a:pt x="0" y="0"/>
                </a:moveTo>
                <a:lnTo>
                  <a:pt x="6048469" y="0"/>
                </a:lnTo>
                <a:lnTo>
                  <a:pt x="6048469" y="4725367"/>
                </a:lnTo>
                <a:lnTo>
                  <a:pt x="0" y="4725367"/>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12" name="Freeform 12"/>
          <p:cNvSpPr/>
          <p:nvPr/>
        </p:nvSpPr>
        <p:spPr>
          <a:xfrm>
            <a:off x="12855307" y="1276277"/>
            <a:ext cx="2468858" cy="2376276"/>
          </a:xfrm>
          <a:custGeom>
            <a:avLst/>
            <a:gdLst/>
            <a:ahLst/>
            <a:cxnLst/>
            <a:rect l="l" t="t" r="r" b="b"/>
            <a:pathLst>
              <a:path w="2468858" h="2376276">
                <a:moveTo>
                  <a:pt x="0" y="0"/>
                </a:moveTo>
                <a:lnTo>
                  <a:pt x="2468858" y="0"/>
                </a:lnTo>
                <a:lnTo>
                  <a:pt x="2468858" y="2376277"/>
                </a:lnTo>
                <a:lnTo>
                  <a:pt x="0" y="23762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7991617" y="1593771"/>
            <a:ext cx="5400030" cy="1822317"/>
          </a:xfrm>
          <a:prstGeom prst="rect">
            <a:avLst/>
          </a:prstGeom>
        </p:spPr>
        <p:txBody>
          <a:bodyPr lIns="0" tIns="0" rIns="0" bIns="0" rtlCol="0" anchor="t">
            <a:spAutoFit/>
          </a:bodyPr>
          <a:lstStyle/>
          <a:p>
            <a:pPr marL="0" lvl="0" indent="0" algn="ctr">
              <a:lnSpc>
                <a:spcPts val="7290"/>
              </a:lnSpc>
              <a:spcBef>
                <a:spcPct val="0"/>
              </a:spcBef>
            </a:pPr>
            <a:r>
              <a:rPr lang="en-US" sz="5285" spc="184">
                <a:solidFill>
                  <a:srgbClr val="010101"/>
                </a:solidFill>
                <a:latin typeface="Archivo Black" panose="020B0A03020202020B04"/>
              </a:rPr>
              <a:t>CLOUD ENGINEER</a:t>
            </a:r>
            <a:endParaRPr lang="en-US" sz="5285" spc="184">
              <a:solidFill>
                <a:srgbClr val="010101"/>
              </a:solidFill>
              <a:latin typeface="Archivo Black" panose="020B0A03020202020B04"/>
            </a:endParaRPr>
          </a:p>
        </p:txBody>
      </p:sp>
      <p:sp>
        <p:nvSpPr>
          <p:cNvPr id="14" name="TextBox 14"/>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16</a:t>
            </a:r>
            <a:endParaRPr lang="en-US" sz="3280">
              <a:solidFill>
                <a:srgbClr val="56AEFF"/>
              </a:solidFill>
              <a:latin typeface="DM Sans Itali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8259" b="-8259"/>
            </a:stretch>
          </a:blipFill>
        </p:spPr>
      </p:sp>
      <p:sp>
        <p:nvSpPr>
          <p:cNvPr id="3" name="TextBox 3"/>
          <p:cNvSpPr txBox="1"/>
          <p:nvPr/>
        </p:nvSpPr>
        <p:spPr>
          <a:xfrm>
            <a:off x="597782" y="593432"/>
            <a:ext cx="9036990" cy="2064296"/>
          </a:xfrm>
          <a:prstGeom prst="rect">
            <a:avLst/>
          </a:prstGeom>
        </p:spPr>
        <p:txBody>
          <a:bodyPr lIns="0" tIns="0" rIns="0" bIns="0" rtlCol="0" anchor="t">
            <a:spAutoFit/>
          </a:bodyPr>
          <a:lstStyle/>
          <a:p>
            <a:pPr>
              <a:lnSpc>
                <a:spcPts val="8140"/>
              </a:lnSpc>
            </a:pPr>
            <a:r>
              <a:rPr lang="en-US" sz="7205">
                <a:solidFill>
                  <a:srgbClr val="FFFFFF"/>
                </a:solidFill>
                <a:latin typeface="Open Sauce Heavy" panose="00000A00000000000000"/>
              </a:rPr>
              <a:t>Technical Support/Helpdesk</a:t>
            </a:r>
            <a:endParaRPr lang="en-US" sz="7205">
              <a:solidFill>
                <a:srgbClr val="FFFFFF"/>
              </a:solidFill>
              <a:latin typeface="Open Sauce Heavy" panose="00000A00000000000000"/>
            </a:endParaRPr>
          </a:p>
        </p:txBody>
      </p:sp>
      <p:sp>
        <p:nvSpPr>
          <p:cNvPr id="4" name="TextBox 4"/>
          <p:cNvSpPr txBox="1"/>
          <p:nvPr/>
        </p:nvSpPr>
        <p:spPr>
          <a:xfrm>
            <a:off x="1028700" y="3461896"/>
            <a:ext cx="5505674" cy="1544320"/>
          </a:xfrm>
          <a:prstGeom prst="rect">
            <a:avLst/>
          </a:prstGeom>
        </p:spPr>
        <p:txBody>
          <a:bodyPr lIns="0" tIns="0" rIns="0" bIns="0" rtlCol="0" anchor="t">
            <a:spAutoFit/>
          </a:bodyPr>
          <a:lstStyle/>
          <a:p>
            <a:pPr algn="just">
              <a:lnSpc>
                <a:spcPts val="3080"/>
              </a:lnSpc>
            </a:pPr>
            <a:r>
              <a:rPr lang="en-US" sz="2200">
                <a:solidFill>
                  <a:srgbClr val="FFFFFF"/>
                </a:solidFill>
                <a:latin typeface="Open Sans Bold" panose="020B0806030504020204"/>
              </a:rPr>
              <a:t>Hỗ trợ người dùng cuối: chịu trách nhiệm giải quyết vấn đề và cung cấp hỗ trợ cho người dùng cuối, bao gồm cả nhân viên và khách hàng bên ngoài. </a:t>
            </a:r>
            <a:endParaRPr lang="en-US" sz="2200">
              <a:solidFill>
                <a:srgbClr val="FFFFFF"/>
              </a:solidFill>
              <a:latin typeface="Open Sans Bold" panose="020B0806030504020204"/>
            </a:endParaRPr>
          </a:p>
        </p:txBody>
      </p:sp>
      <p:sp>
        <p:nvSpPr>
          <p:cNvPr id="5" name="TextBox 5"/>
          <p:cNvSpPr txBox="1"/>
          <p:nvPr/>
        </p:nvSpPr>
        <p:spPr>
          <a:xfrm>
            <a:off x="1028700" y="5627957"/>
            <a:ext cx="5505674" cy="372745"/>
          </a:xfrm>
          <a:prstGeom prst="rect">
            <a:avLst/>
          </a:prstGeom>
        </p:spPr>
        <p:txBody>
          <a:bodyPr lIns="0" tIns="0" rIns="0" bIns="0" rtlCol="0" anchor="t">
            <a:spAutoFit/>
          </a:bodyPr>
          <a:lstStyle/>
          <a:p>
            <a:pPr algn="just">
              <a:lnSpc>
                <a:spcPts val="3080"/>
              </a:lnSpc>
            </a:pPr>
            <a:r>
              <a:rPr lang="en-US" sz="2200">
                <a:solidFill>
                  <a:srgbClr val="FFFFFF"/>
                </a:solidFill>
                <a:latin typeface="Open Sans Bold" panose="020B0806030504020204"/>
              </a:rPr>
              <a:t>Sửa lỗi và vấn đề kỹ thuật</a:t>
            </a:r>
            <a:endParaRPr lang="en-US" sz="2200">
              <a:solidFill>
                <a:srgbClr val="FFFFFF"/>
              </a:solidFill>
              <a:latin typeface="Open Sans Bold" panose="020B0806030504020204"/>
            </a:endParaRPr>
          </a:p>
        </p:txBody>
      </p:sp>
      <p:sp>
        <p:nvSpPr>
          <p:cNvPr id="6" name="TextBox 6"/>
          <p:cNvSpPr txBox="1"/>
          <p:nvPr/>
        </p:nvSpPr>
        <p:spPr>
          <a:xfrm>
            <a:off x="1028700" y="7844426"/>
            <a:ext cx="5505674" cy="763270"/>
          </a:xfrm>
          <a:prstGeom prst="rect">
            <a:avLst/>
          </a:prstGeom>
        </p:spPr>
        <p:txBody>
          <a:bodyPr lIns="0" tIns="0" rIns="0" bIns="0" rtlCol="0" anchor="t">
            <a:spAutoFit/>
          </a:bodyPr>
          <a:lstStyle/>
          <a:p>
            <a:pPr algn="just">
              <a:lnSpc>
                <a:spcPts val="3080"/>
              </a:lnSpc>
            </a:pPr>
            <a:r>
              <a:rPr lang="en-US" sz="2200">
                <a:solidFill>
                  <a:srgbClr val="FFFFFF"/>
                </a:solidFill>
                <a:latin typeface="Open Sans Bold" panose="020B0806030504020204"/>
              </a:rPr>
              <a:t>Ghi nhận sự cố và theo dõi, xây dựng tài liệu hỗ trợ </a:t>
            </a:r>
            <a:endParaRPr lang="en-US" sz="2200">
              <a:solidFill>
                <a:srgbClr val="FFFFFF"/>
              </a:solidFill>
              <a:latin typeface="Open Sans Bold" panose="020B0806030504020204"/>
            </a:endParaRPr>
          </a:p>
        </p:txBody>
      </p:sp>
      <p:sp>
        <p:nvSpPr>
          <p:cNvPr id="7" name="TextBox 7"/>
          <p:cNvSpPr txBox="1"/>
          <p:nvPr/>
        </p:nvSpPr>
        <p:spPr>
          <a:xfrm>
            <a:off x="1028700" y="6734127"/>
            <a:ext cx="5505674" cy="372745"/>
          </a:xfrm>
          <a:prstGeom prst="rect">
            <a:avLst/>
          </a:prstGeom>
        </p:spPr>
        <p:txBody>
          <a:bodyPr lIns="0" tIns="0" rIns="0" bIns="0" rtlCol="0" anchor="t">
            <a:spAutoFit/>
          </a:bodyPr>
          <a:lstStyle/>
          <a:p>
            <a:pPr algn="just">
              <a:lnSpc>
                <a:spcPts val="3080"/>
              </a:lnSpc>
            </a:pPr>
            <a:r>
              <a:rPr lang="en-US" sz="2200">
                <a:solidFill>
                  <a:srgbClr val="FFFFFF"/>
                </a:solidFill>
                <a:latin typeface="Open Sans Bold" panose="020B0806030504020204"/>
              </a:rPr>
              <a:t>Hướng dẫn vận hành và cài đặt </a:t>
            </a:r>
            <a:endParaRPr lang="en-US" sz="2200">
              <a:solidFill>
                <a:srgbClr val="FFFFFF"/>
              </a:solidFill>
              <a:latin typeface="Open Sans Bold" panose="020B0806030504020204"/>
            </a:endParaRPr>
          </a:p>
        </p:txBody>
      </p:sp>
      <p:sp>
        <p:nvSpPr>
          <p:cNvPr id="8" name="TextBox 8"/>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17</a:t>
            </a:r>
            <a:endParaRPr lang="en-US" sz="3280">
              <a:solidFill>
                <a:srgbClr val="56AEFF"/>
              </a:solidFill>
              <a:latin typeface="DM Sans Itali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2678237" y="297365"/>
            <a:ext cx="12931527" cy="1283970"/>
          </a:xfrm>
          <a:prstGeom prst="rect">
            <a:avLst/>
          </a:prstGeom>
        </p:spPr>
        <p:txBody>
          <a:bodyPr lIns="0" tIns="0" rIns="0" bIns="0" rtlCol="0" anchor="t">
            <a:spAutoFit/>
          </a:bodyPr>
          <a:lstStyle/>
          <a:p>
            <a:pPr algn="ctr">
              <a:lnSpc>
                <a:spcPts val="10080"/>
              </a:lnSpc>
            </a:pPr>
            <a:r>
              <a:rPr lang="en-US" sz="7200">
                <a:solidFill>
                  <a:srgbClr val="FFFFFF"/>
                </a:solidFill>
                <a:latin typeface="Montserrat Light Bold" panose="00000800000000000000"/>
              </a:rPr>
              <a:t>Các vị trí việc làm phổ biến</a:t>
            </a:r>
            <a:endParaRPr lang="en-US" sz="7200">
              <a:solidFill>
                <a:srgbClr val="FFFFFF"/>
              </a:solidFill>
              <a:latin typeface="Montserrat Light Bold" panose="00000800000000000000"/>
            </a:endParaRPr>
          </a:p>
        </p:txBody>
      </p:sp>
      <p:sp>
        <p:nvSpPr>
          <p:cNvPr id="3" name="TextBox 3"/>
          <p:cNvSpPr txBox="1"/>
          <p:nvPr/>
        </p:nvSpPr>
        <p:spPr>
          <a:xfrm>
            <a:off x="119102" y="2979817"/>
            <a:ext cx="8296589" cy="5170805"/>
          </a:xfrm>
          <a:prstGeom prst="rect">
            <a:avLst/>
          </a:prstGeom>
        </p:spPr>
        <p:txBody>
          <a:bodyPr lIns="0" tIns="0" rIns="0" bIns="0" rtlCol="0" anchor="t">
            <a:spAutoFit/>
          </a:bodyPr>
          <a:lstStyle/>
          <a:p>
            <a:pPr marL="518160" lvl="1" indent="0">
              <a:lnSpc>
                <a:spcPts val="6720"/>
              </a:lnSpc>
              <a:buFont typeface="Arial" panose="020B0604020202020204"/>
              <a:buNone/>
            </a:pPr>
            <a:r>
              <a:rPr lang="en-US" sz="4800">
                <a:solidFill>
                  <a:srgbClr val="FFFFFF"/>
                </a:solidFill>
                <a:latin typeface="DM Sans"/>
              </a:rPr>
              <a:t>1. Software developer</a:t>
            </a:r>
            <a:endParaRPr lang="en-US" sz="4800">
              <a:solidFill>
                <a:srgbClr val="FFFFFF"/>
              </a:solidFill>
              <a:latin typeface="DM Sans"/>
            </a:endParaRPr>
          </a:p>
          <a:p>
            <a:pPr marL="518160" lvl="1" indent="0">
              <a:lnSpc>
                <a:spcPts val="6720"/>
              </a:lnSpc>
              <a:buFont typeface="Arial" panose="020B0604020202020204"/>
              <a:buNone/>
            </a:pPr>
            <a:r>
              <a:rPr lang="en-US" sz="4800">
                <a:solidFill>
                  <a:srgbClr val="FFFFFF"/>
                </a:solidFill>
                <a:latin typeface="DM Sans"/>
              </a:rPr>
              <a:t>2. Tester</a:t>
            </a:r>
            <a:endParaRPr lang="en-US" sz="4800">
              <a:solidFill>
                <a:srgbClr val="FFFFFF"/>
              </a:solidFill>
              <a:latin typeface="DM Sans"/>
            </a:endParaRPr>
          </a:p>
          <a:p>
            <a:pPr marL="518160" lvl="1" indent="0">
              <a:lnSpc>
                <a:spcPts val="6720"/>
              </a:lnSpc>
              <a:buFont typeface="Arial" panose="020B0604020202020204"/>
              <a:buNone/>
            </a:pPr>
            <a:r>
              <a:rPr lang="en-US" sz="4800">
                <a:solidFill>
                  <a:srgbClr val="FFFFFF"/>
                </a:solidFill>
                <a:latin typeface="DM Sans"/>
              </a:rPr>
              <a:t>3. Business analyst</a:t>
            </a:r>
            <a:endParaRPr lang="en-US" sz="4800">
              <a:solidFill>
                <a:srgbClr val="FFFFFF"/>
              </a:solidFill>
              <a:latin typeface="DM Sans"/>
            </a:endParaRPr>
          </a:p>
          <a:p>
            <a:pPr marL="518160" lvl="1" indent="0">
              <a:lnSpc>
                <a:spcPts val="6720"/>
              </a:lnSpc>
              <a:buFont typeface="Arial" panose="020B0604020202020204"/>
              <a:buNone/>
            </a:pPr>
            <a:r>
              <a:rPr lang="en-US" sz="4800">
                <a:solidFill>
                  <a:srgbClr val="FFFFFF"/>
                </a:solidFill>
                <a:latin typeface="DM Sans"/>
              </a:rPr>
              <a:t>4. UI/UX designer</a:t>
            </a:r>
            <a:endParaRPr lang="en-US" sz="4800">
              <a:solidFill>
                <a:srgbClr val="FFFFFF"/>
              </a:solidFill>
              <a:latin typeface="DM Sans"/>
            </a:endParaRPr>
          </a:p>
          <a:p>
            <a:pPr marL="518160" lvl="1" indent="0">
              <a:lnSpc>
                <a:spcPts val="6720"/>
              </a:lnSpc>
              <a:buFont typeface="Arial" panose="020B0604020202020204"/>
              <a:buNone/>
            </a:pPr>
            <a:r>
              <a:rPr lang="en-US" sz="4800">
                <a:solidFill>
                  <a:srgbClr val="FFFFFF"/>
                </a:solidFill>
                <a:latin typeface="DM Sans"/>
              </a:rPr>
              <a:t>5. Project manager</a:t>
            </a:r>
            <a:endParaRPr lang="en-US" sz="4800">
              <a:solidFill>
                <a:srgbClr val="FFFFFF"/>
              </a:solidFill>
              <a:latin typeface="DM Sans"/>
            </a:endParaRPr>
          </a:p>
          <a:p>
            <a:pPr marL="518160" lvl="1" indent="0">
              <a:lnSpc>
                <a:spcPts val="6720"/>
              </a:lnSpc>
              <a:buFont typeface="Arial" panose="020B0604020202020204"/>
              <a:buNone/>
            </a:pPr>
            <a:r>
              <a:rPr lang="en-US" sz="4800">
                <a:solidFill>
                  <a:srgbClr val="FFFFFF"/>
                </a:solidFill>
                <a:latin typeface="DM Sans"/>
              </a:rPr>
              <a:t>6. Security engineer</a:t>
            </a:r>
            <a:endParaRPr lang="en-US" sz="4800">
              <a:solidFill>
                <a:srgbClr val="FFFFFF"/>
              </a:solidFill>
              <a:latin typeface="DM Sans"/>
            </a:endParaRPr>
          </a:p>
        </p:txBody>
      </p:sp>
      <p:sp>
        <p:nvSpPr>
          <p:cNvPr id="4" name="TextBox 4"/>
          <p:cNvSpPr txBox="1"/>
          <p:nvPr/>
        </p:nvSpPr>
        <p:spPr>
          <a:xfrm>
            <a:off x="9797345" y="2055981"/>
            <a:ext cx="7858133" cy="6681597"/>
          </a:xfrm>
          <a:prstGeom prst="rect">
            <a:avLst/>
          </a:prstGeom>
        </p:spPr>
        <p:txBody>
          <a:bodyPr lIns="0" tIns="0" rIns="0" bIns="0" rtlCol="0" anchor="t">
            <a:spAutoFit/>
          </a:bodyPr>
          <a:lstStyle/>
          <a:p>
            <a:pPr>
              <a:lnSpc>
                <a:spcPts val="6625"/>
              </a:lnSpc>
            </a:pPr>
          </a:p>
          <a:p>
            <a:pPr>
              <a:lnSpc>
                <a:spcPts val="6625"/>
              </a:lnSpc>
            </a:pPr>
            <a:r>
              <a:rPr lang="en-US" sz="4800">
                <a:solidFill>
                  <a:srgbClr val="FFFFFF"/>
                </a:solidFill>
                <a:latin typeface="DM Sans"/>
              </a:rPr>
              <a:t>7.  DevOps engineer</a:t>
            </a:r>
            <a:endParaRPr lang="en-US" sz="4800">
              <a:solidFill>
                <a:srgbClr val="FFFFFF"/>
              </a:solidFill>
              <a:latin typeface="DM Sans"/>
            </a:endParaRPr>
          </a:p>
          <a:p>
            <a:pPr>
              <a:lnSpc>
                <a:spcPts val="6625"/>
              </a:lnSpc>
            </a:pPr>
            <a:r>
              <a:rPr lang="en-US" sz="4800">
                <a:solidFill>
                  <a:srgbClr val="FFFFFF"/>
                </a:solidFill>
                <a:latin typeface="DM Sans"/>
              </a:rPr>
              <a:t>8.  Software architecture</a:t>
            </a:r>
            <a:endParaRPr lang="en-US" sz="4800">
              <a:solidFill>
                <a:srgbClr val="FFFFFF"/>
              </a:solidFill>
              <a:latin typeface="DM Sans"/>
            </a:endParaRPr>
          </a:p>
          <a:p>
            <a:pPr>
              <a:lnSpc>
                <a:spcPts val="6625"/>
              </a:lnSpc>
            </a:pPr>
            <a:r>
              <a:rPr lang="en-US" sz="4800">
                <a:solidFill>
                  <a:srgbClr val="FFFFFF"/>
                </a:solidFill>
                <a:latin typeface="DM Sans"/>
              </a:rPr>
              <a:t>9.  Data engineer </a:t>
            </a:r>
            <a:endParaRPr lang="en-US" sz="4800">
              <a:solidFill>
                <a:srgbClr val="FFFFFF"/>
              </a:solidFill>
              <a:latin typeface="DM Sans"/>
            </a:endParaRPr>
          </a:p>
          <a:p>
            <a:pPr>
              <a:lnSpc>
                <a:spcPts val="6625"/>
              </a:lnSpc>
            </a:pPr>
            <a:r>
              <a:rPr lang="en-US" sz="4800">
                <a:solidFill>
                  <a:srgbClr val="FFFFFF"/>
                </a:solidFill>
                <a:latin typeface="DM Sans"/>
              </a:rPr>
              <a:t>10. Database Administrator</a:t>
            </a:r>
            <a:endParaRPr lang="en-US" sz="4800">
              <a:solidFill>
                <a:srgbClr val="FFFFFF"/>
              </a:solidFill>
              <a:latin typeface="DM Sans"/>
            </a:endParaRPr>
          </a:p>
          <a:p>
            <a:pPr>
              <a:lnSpc>
                <a:spcPts val="6625"/>
              </a:lnSpc>
            </a:pPr>
            <a:r>
              <a:rPr lang="en-US" sz="4800">
                <a:solidFill>
                  <a:srgbClr val="FFFFFF"/>
                </a:solidFill>
                <a:latin typeface="DM Sans"/>
              </a:rPr>
              <a:t>11.   Cloud engineer</a:t>
            </a:r>
            <a:endParaRPr lang="en-US" sz="4800">
              <a:solidFill>
                <a:srgbClr val="FFFFFF"/>
              </a:solidFill>
              <a:latin typeface="DM Sans"/>
            </a:endParaRPr>
          </a:p>
          <a:p>
            <a:pPr>
              <a:lnSpc>
                <a:spcPts val="6625"/>
              </a:lnSpc>
            </a:pPr>
            <a:r>
              <a:rPr lang="en-US" sz="4800">
                <a:solidFill>
                  <a:srgbClr val="FFFFFF"/>
                </a:solidFill>
                <a:latin typeface="DM Sans"/>
              </a:rPr>
              <a:t>12.  Technical support</a:t>
            </a:r>
            <a:endParaRPr lang="en-US" sz="4800">
              <a:solidFill>
                <a:srgbClr val="FFFFFF"/>
              </a:solidFill>
              <a:latin typeface="DM Sans"/>
            </a:endParaRPr>
          </a:p>
          <a:p>
            <a:pPr>
              <a:lnSpc>
                <a:spcPts val="6625"/>
              </a:lnSpc>
              <a:spcBef>
                <a:spcPct val="0"/>
              </a:spcBef>
            </a:pPr>
          </a:p>
        </p:txBody>
      </p:sp>
      <p:sp>
        <p:nvSpPr>
          <p:cNvPr id="5" name="AutoShape 5"/>
          <p:cNvSpPr/>
          <p:nvPr/>
        </p:nvSpPr>
        <p:spPr>
          <a:xfrm flipH="1">
            <a:off x="8391878" y="3260971"/>
            <a:ext cx="0" cy="4592620"/>
          </a:xfrm>
          <a:prstGeom prst="line">
            <a:avLst/>
          </a:prstGeom>
          <a:ln w="47625" cap="flat">
            <a:solidFill>
              <a:srgbClr val="FFFFFF"/>
            </a:solidFill>
            <a:prstDash val="solid"/>
            <a:headEnd type="none" w="sm" len="sm"/>
            <a:tailEnd type="none" w="sm" len="sm"/>
          </a:ln>
        </p:spPr>
      </p:sp>
      <p:sp>
        <p:nvSpPr>
          <p:cNvPr id="6" name="TextBox 6"/>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2</a:t>
            </a:r>
            <a:endParaRPr lang="en-US" sz="3280">
              <a:solidFill>
                <a:srgbClr val="56AEFF"/>
              </a:solidFill>
              <a:latin typeface="DM Sans Itali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flipH="1">
            <a:off x="4120160" y="3334248"/>
            <a:ext cx="0" cy="3890570"/>
          </a:xfrm>
          <a:prstGeom prst="line">
            <a:avLst/>
          </a:prstGeom>
          <a:ln w="47625" cap="flat">
            <a:solidFill>
              <a:srgbClr val="FFFFFF"/>
            </a:solidFill>
            <a:prstDash val="solid"/>
            <a:headEnd type="none" w="sm" len="sm"/>
            <a:tailEnd type="none" w="sm" len="sm"/>
          </a:ln>
        </p:spPr>
      </p:sp>
      <p:sp>
        <p:nvSpPr>
          <p:cNvPr id="3" name="Freeform 3"/>
          <p:cNvSpPr/>
          <p:nvPr/>
        </p:nvSpPr>
        <p:spPr>
          <a:xfrm>
            <a:off x="5840238" y="3200898"/>
            <a:ext cx="837406" cy="1212035"/>
          </a:xfrm>
          <a:custGeom>
            <a:avLst/>
            <a:gdLst/>
            <a:ahLst/>
            <a:cxnLst/>
            <a:rect l="l" t="t" r="r" b="b"/>
            <a:pathLst>
              <a:path w="837406" h="1212035">
                <a:moveTo>
                  <a:pt x="0" y="0"/>
                </a:moveTo>
                <a:lnTo>
                  <a:pt x="837407" y="0"/>
                </a:lnTo>
                <a:lnTo>
                  <a:pt x="837407" y="1212036"/>
                </a:lnTo>
                <a:lnTo>
                  <a:pt x="0" y="12120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585474" y="3291811"/>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10800000">
            <a:off x="81160" y="9258300"/>
            <a:ext cx="13457996" cy="3264379"/>
            <a:chOff x="0" y="0"/>
            <a:chExt cx="17943995" cy="4352506"/>
          </a:xfrm>
        </p:grpSpPr>
        <p:sp>
          <p:nvSpPr>
            <p:cNvPr id="6" name="Freeform 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5">
                <a:extLst>
                  <a:ext uri="{96DAC541-7B7A-43D3-8B79-37D633B846F1}">
                    <asvg:svgBlip xmlns:asvg="http://schemas.microsoft.com/office/drawing/2016/SVG/main" r:embed="rId6"/>
                  </a:ext>
                </a:extLst>
              </a:blip>
              <a:stretch>
                <a:fillRect b="-26202"/>
              </a:stretch>
            </a:blipFill>
          </p:spPr>
        </p:sp>
        <p:sp>
          <p:nvSpPr>
            <p:cNvPr id="8" name="Freeform 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5">
                <a:extLst>
                  <a:ext uri="{96DAC541-7B7A-43D3-8B79-37D633B846F1}">
                    <asvg:svgBlip xmlns:asvg="http://schemas.microsoft.com/office/drawing/2016/SVG/main" r:embed="rId6"/>
                  </a:ext>
                </a:extLst>
              </a:blip>
              <a:stretch>
                <a:fillRect b="-26202"/>
              </a:stretch>
            </a:blipFill>
          </p:spPr>
        </p:sp>
      </p:grpSp>
      <p:sp>
        <p:nvSpPr>
          <p:cNvPr id="10" name="Freeform 10"/>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7"/>
            <a:stretch>
              <a:fillRect t="-137172"/>
            </a:stretch>
          </a:blipFill>
        </p:spPr>
      </p:sp>
      <p:sp>
        <p:nvSpPr>
          <p:cNvPr id="11" name="Freeform 11"/>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7"/>
            <a:stretch>
              <a:fillRect t="-137172"/>
            </a:stretch>
          </a:blipFill>
        </p:spPr>
      </p:sp>
      <p:grpSp>
        <p:nvGrpSpPr>
          <p:cNvPr id="12" name="Group 12"/>
          <p:cNvGrpSpPr/>
          <p:nvPr/>
        </p:nvGrpSpPr>
        <p:grpSpPr>
          <a:xfrm rot="-10800000">
            <a:off x="15966396" y="9258300"/>
            <a:ext cx="13457996" cy="3264379"/>
            <a:chOff x="0" y="0"/>
            <a:chExt cx="17943995" cy="4352506"/>
          </a:xfrm>
        </p:grpSpPr>
        <p:sp>
          <p:nvSpPr>
            <p:cNvPr id="13" name="Freeform 1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5">
                <a:extLst>
                  <a:ext uri="{96DAC541-7B7A-43D3-8B79-37D633B846F1}">
                    <asvg:svgBlip xmlns:asvg="http://schemas.microsoft.com/office/drawing/2016/SVG/main" r:embed="rId6"/>
                  </a:ext>
                </a:extLst>
              </a:blip>
              <a:stretch>
                <a:fillRect b="-26202"/>
              </a:stretch>
            </a:blipFill>
          </p:spPr>
        </p:sp>
        <p:sp>
          <p:nvSpPr>
            <p:cNvPr id="15" name="Freeform 1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5">
                <a:extLst>
                  <a:ext uri="{96DAC541-7B7A-43D3-8B79-37D633B846F1}">
                    <asvg:svgBlip xmlns:asvg="http://schemas.microsoft.com/office/drawing/2016/SVG/main" r:embed="rId6"/>
                  </a:ext>
                </a:extLst>
              </a:blip>
              <a:stretch>
                <a:fillRect b="-26202"/>
              </a:stretch>
            </a:blipFill>
          </p:spPr>
        </p:sp>
      </p:grpSp>
      <p:sp>
        <p:nvSpPr>
          <p:cNvPr id="17" name="AutoShape 17"/>
          <p:cNvSpPr/>
          <p:nvPr/>
        </p:nvSpPr>
        <p:spPr>
          <a:xfrm flipH="1">
            <a:off x="8863608" y="3291811"/>
            <a:ext cx="0" cy="3890570"/>
          </a:xfrm>
          <a:prstGeom prst="line">
            <a:avLst/>
          </a:prstGeom>
          <a:ln w="47625" cap="flat">
            <a:solidFill>
              <a:srgbClr val="FFFFFF"/>
            </a:solidFill>
            <a:prstDash val="solid"/>
            <a:headEnd type="none" w="sm" len="sm"/>
            <a:tailEnd type="none" w="sm" len="sm"/>
          </a:ln>
        </p:spPr>
      </p:sp>
      <p:sp>
        <p:nvSpPr>
          <p:cNvPr id="18" name="Freeform 18"/>
          <p:cNvSpPr/>
          <p:nvPr/>
        </p:nvSpPr>
        <p:spPr>
          <a:xfrm>
            <a:off x="10201870" y="3257804"/>
            <a:ext cx="1204293" cy="1254472"/>
          </a:xfrm>
          <a:custGeom>
            <a:avLst/>
            <a:gdLst/>
            <a:ahLst/>
            <a:cxnLst/>
            <a:rect l="l" t="t" r="r" b="b"/>
            <a:pathLst>
              <a:path w="1204293" h="1254472">
                <a:moveTo>
                  <a:pt x="0" y="0"/>
                </a:moveTo>
                <a:lnTo>
                  <a:pt x="1204294" y="0"/>
                </a:lnTo>
                <a:lnTo>
                  <a:pt x="1204294" y="1254472"/>
                </a:lnTo>
                <a:lnTo>
                  <a:pt x="0" y="1254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AutoShape 19"/>
          <p:cNvSpPr/>
          <p:nvPr/>
        </p:nvSpPr>
        <p:spPr>
          <a:xfrm flipH="1">
            <a:off x="13097077" y="3291811"/>
            <a:ext cx="0" cy="3890570"/>
          </a:xfrm>
          <a:prstGeom prst="line">
            <a:avLst/>
          </a:prstGeom>
          <a:ln w="47625" cap="flat">
            <a:solidFill>
              <a:srgbClr val="FFFFFF"/>
            </a:solidFill>
            <a:prstDash val="solid"/>
            <a:headEnd type="none" w="sm" len="sm"/>
            <a:tailEnd type="none" w="sm" len="sm"/>
          </a:ln>
        </p:spPr>
      </p:sp>
      <p:sp>
        <p:nvSpPr>
          <p:cNvPr id="20" name="Freeform 20"/>
          <p:cNvSpPr/>
          <p:nvPr/>
        </p:nvSpPr>
        <p:spPr>
          <a:xfrm>
            <a:off x="14871099" y="3151247"/>
            <a:ext cx="1441927" cy="1261686"/>
          </a:xfrm>
          <a:custGeom>
            <a:avLst/>
            <a:gdLst/>
            <a:ahLst/>
            <a:cxnLst/>
            <a:rect l="l" t="t" r="r" b="b"/>
            <a:pathLst>
              <a:path w="1441927" h="1261686">
                <a:moveTo>
                  <a:pt x="0" y="0"/>
                </a:moveTo>
                <a:lnTo>
                  <a:pt x="1441927" y="0"/>
                </a:lnTo>
                <a:lnTo>
                  <a:pt x="1441927" y="1261687"/>
                </a:lnTo>
                <a:lnTo>
                  <a:pt x="0" y="12616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4453535" y="5601566"/>
            <a:ext cx="4026849" cy="1546808"/>
          </a:xfrm>
          <a:prstGeom prst="rect">
            <a:avLst/>
          </a:prstGeom>
        </p:spPr>
        <p:txBody>
          <a:bodyPr lIns="0" tIns="0" rIns="0" bIns="0" rtlCol="0" anchor="t">
            <a:spAutoFit/>
          </a:bodyPr>
          <a:lstStyle/>
          <a:p>
            <a:pPr marL="0" lvl="0" indent="0" algn="ctr">
              <a:lnSpc>
                <a:spcPts val="3055"/>
              </a:lnSpc>
              <a:spcBef>
                <a:spcPct val="0"/>
              </a:spcBef>
            </a:pPr>
            <a:r>
              <a:rPr lang="en-US" sz="2215">
                <a:solidFill>
                  <a:srgbClr val="FFFFFF"/>
                </a:solidFill>
                <a:latin typeface="DM Sans"/>
              </a:rPr>
              <a:t>Người chịu trách nhiệm phát triển phần "đằng sau" của ứng dụng - nơi mà ứng dụng sẽ được xử lý, lưu trữ và quản lý...</a:t>
            </a:r>
            <a:endParaRPr lang="en-US" sz="2215">
              <a:solidFill>
                <a:srgbClr val="FFFFFF"/>
              </a:solidFill>
              <a:latin typeface="DM Sans"/>
            </a:endParaRPr>
          </a:p>
        </p:txBody>
      </p:sp>
      <p:sp>
        <p:nvSpPr>
          <p:cNvPr id="22" name="TextBox 22"/>
          <p:cNvSpPr txBox="1"/>
          <p:nvPr/>
        </p:nvSpPr>
        <p:spPr>
          <a:xfrm>
            <a:off x="3686727" y="554901"/>
            <a:ext cx="10353761" cy="931545"/>
          </a:xfrm>
          <a:prstGeom prst="rect">
            <a:avLst/>
          </a:prstGeom>
        </p:spPr>
        <p:txBody>
          <a:bodyPr lIns="0" tIns="0" rIns="0" bIns="0" rtlCol="0" anchor="t">
            <a:spAutoFit/>
          </a:bodyPr>
          <a:lstStyle/>
          <a:p>
            <a:pPr algn="ctr">
              <a:lnSpc>
                <a:spcPts val="7320"/>
              </a:lnSpc>
              <a:spcBef>
                <a:spcPct val="0"/>
              </a:spcBef>
            </a:pPr>
            <a:r>
              <a:rPr lang="en-US" sz="6100">
                <a:solidFill>
                  <a:srgbClr val="FFFFFF"/>
                </a:solidFill>
                <a:latin typeface="Now Bold" panose="00000800000000000000"/>
              </a:rPr>
              <a:t>SOFTWARE DEVELOPER</a:t>
            </a:r>
            <a:endParaRPr lang="en-US" sz="6100">
              <a:solidFill>
                <a:srgbClr val="FFFFFF"/>
              </a:solidFill>
              <a:latin typeface="Now Bold" panose="00000800000000000000"/>
            </a:endParaRPr>
          </a:p>
        </p:txBody>
      </p:sp>
      <p:sp>
        <p:nvSpPr>
          <p:cNvPr id="23" name="TextBox 23"/>
          <p:cNvSpPr txBox="1"/>
          <p:nvPr/>
        </p:nvSpPr>
        <p:spPr>
          <a:xfrm>
            <a:off x="69499" y="5601566"/>
            <a:ext cx="4026849" cy="1159349"/>
          </a:xfrm>
          <a:prstGeom prst="rect">
            <a:avLst/>
          </a:prstGeom>
        </p:spPr>
        <p:txBody>
          <a:bodyPr lIns="0" tIns="0" rIns="0" bIns="0" rtlCol="0" anchor="t">
            <a:spAutoFit/>
          </a:bodyPr>
          <a:lstStyle/>
          <a:p>
            <a:pPr marL="0" lvl="0" indent="0" algn="ctr">
              <a:lnSpc>
                <a:spcPts val="3055"/>
              </a:lnSpc>
              <a:spcBef>
                <a:spcPct val="0"/>
              </a:spcBef>
            </a:pPr>
            <a:r>
              <a:rPr lang="en-US" sz="2215">
                <a:solidFill>
                  <a:srgbClr val="FFFFFF"/>
                </a:solidFill>
                <a:latin typeface="DM Sans"/>
              </a:rPr>
              <a:t>Tạo ra phần giao diện ứng dụng mà người dùng cuối sẽ nhìn thấy và tương tác</a:t>
            </a:r>
            <a:endParaRPr lang="en-US" sz="2215">
              <a:solidFill>
                <a:srgbClr val="FFFFFF"/>
              </a:solidFill>
              <a:latin typeface="DM Sans"/>
            </a:endParaRPr>
          </a:p>
        </p:txBody>
      </p:sp>
      <p:sp>
        <p:nvSpPr>
          <p:cNvPr id="24" name="TextBox 24"/>
          <p:cNvSpPr txBox="1"/>
          <p:nvPr/>
        </p:nvSpPr>
        <p:spPr>
          <a:xfrm>
            <a:off x="0" y="4975820"/>
            <a:ext cx="4026849" cy="381500"/>
          </a:xfrm>
          <a:prstGeom prst="rect">
            <a:avLst/>
          </a:prstGeom>
        </p:spPr>
        <p:txBody>
          <a:bodyPr lIns="0" tIns="0" rIns="0" bIns="0" rtlCol="0" anchor="t">
            <a:spAutoFit/>
          </a:bodyPr>
          <a:lstStyle/>
          <a:p>
            <a:pPr marL="0" lvl="0" indent="0" algn="ctr">
              <a:lnSpc>
                <a:spcPts val="3055"/>
              </a:lnSpc>
              <a:spcBef>
                <a:spcPct val="0"/>
              </a:spcBef>
            </a:pPr>
            <a:r>
              <a:rPr lang="en-US" sz="2215">
                <a:solidFill>
                  <a:srgbClr val="FFFFFF"/>
                </a:solidFill>
                <a:latin typeface="DM Sans Bold"/>
              </a:rPr>
              <a:t>FRONTEND DEVELOPER</a:t>
            </a:r>
            <a:endParaRPr lang="en-US" sz="2215">
              <a:solidFill>
                <a:srgbClr val="FFFFFF"/>
              </a:solidFill>
              <a:latin typeface="DM Sans Bold"/>
            </a:endParaRPr>
          </a:p>
        </p:txBody>
      </p:sp>
      <p:sp>
        <p:nvSpPr>
          <p:cNvPr id="25" name="TextBox 25"/>
          <p:cNvSpPr txBox="1"/>
          <p:nvPr/>
        </p:nvSpPr>
        <p:spPr>
          <a:xfrm>
            <a:off x="4245517" y="4963739"/>
            <a:ext cx="4026849" cy="381500"/>
          </a:xfrm>
          <a:prstGeom prst="rect">
            <a:avLst/>
          </a:prstGeom>
        </p:spPr>
        <p:txBody>
          <a:bodyPr lIns="0" tIns="0" rIns="0" bIns="0" rtlCol="0" anchor="t">
            <a:spAutoFit/>
          </a:bodyPr>
          <a:lstStyle/>
          <a:p>
            <a:pPr marL="0" lvl="0" indent="0" algn="ctr">
              <a:lnSpc>
                <a:spcPts val="3055"/>
              </a:lnSpc>
              <a:spcBef>
                <a:spcPct val="0"/>
              </a:spcBef>
            </a:pPr>
            <a:r>
              <a:rPr lang="en-US" sz="2215">
                <a:solidFill>
                  <a:srgbClr val="FFFFFF"/>
                </a:solidFill>
                <a:latin typeface="DM Sans Bold"/>
              </a:rPr>
              <a:t>BACKEND DEVELOPER</a:t>
            </a:r>
            <a:endParaRPr lang="en-US" sz="2215">
              <a:solidFill>
                <a:srgbClr val="FFFFFF"/>
              </a:solidFill>
              <a:latin typeface="DM Sans Bold"/>
            </a:endParaRPr>
          </a:p>
        </p:txBody>
      </p:sp>
      <p:sp>
        <p:nvSpPr>
          <p:cNvPr id="26" name="TextBox 26"/>
          <p:cNvSpPr txBox="1"/>
          <p:nvPr/>
        </p:nvSpPr>
        <p:spPr>
          <a:xfrm>
            <a:off x="4453535" y="1683135"/>
            <a:ext cx="9017617" cy="866638"/>
          </a:xfrm>
          <a:prstGeom prst="rect">
            <a:avLst/>
          </a:prstGeom>
        </p:spPr>
        <p:txBody>
          <a:bodyPr lIns="0" tIns="0" rIns="0" bIns="0" rtlCol="0" anchor="t">
            <a:spAutoFit/>
          </a:bodyPr>
          <a:lstStyle/>
          <a:p>
            <a:pPr marL="0" lvl="0" indent="0" algn="ctr">
              <a:lnSpc>
                <a:spcPts val="3470"/>
              </a:lnSpc>
              <a:spcBef>
                <a:spcPct val="0"/>
              </a:spcBef>
            </a:pPr>
            <a:r>
              <a:rPr lang="en-US" sz="2515">
                <a:solidFill>
                  <a:srgbClr val="FFFFFF"/>
                </a:solidFill>
                <a:latin typeface="DM Sans"/>
              </a:rPr>
              <a:t>Software developer chịu trách nhiệm viết mã và phát triển phần mềm dựa trên yêu cầu thiết kế</a:t>
            </a:r>
            <a:endParaRPr lang="en-US" sz="2515">
              <a:solidFill>
                <a:srgbClr val="FFFFFF"/>
              </a:solidFill>
              <a:latin typeface="DM Sans"/>
            </a:endParaRPr>
          </a:p>
        </p:txBody>
      </p:sp>
      <p:sp>
        <p:nvSpPr>
          <p:cNvPr id="27" name="TextBox 27"/>
          <p:cNvSpPr txBox="1"/>
          <p:nvPr/>
        </p:nvSpPr>
        <p:spPr>
          <a:xfrm>
            <a:off x="153052" y="7759205"/>
            <a:ext cx="8686744" cy="874646"/>
          </a:xfrm>
          <a:prstGeom prst="rect">
            <a:avLst/>
          </a:prstGeom>
        </p:spPr>
        <p:txBody>
          <a:bodyPr lIns="0" tIns="0" rIns="0" bIns="0" rtlCol="0" anchor="t">
            <a:spAutoFit/>
          </a:bodyPr>
          <a:lstStyle/>
          <a:p>
            <a:pPr marL="0" lvl="0" indent="0" algn="ctr">
              <a:lnSpc>
                <a:spcPts val="3505"/>
              </a:lnSpc>
              <a:spcBef>
                <a:spcPct val="0"/>
              </a:spcBef>
            </a:pPr>
            <a:r>
              <a:rPr lang="en-US" sz="2540">
                <a:solidFill>
                  <a:srgbClr val="FFFFFF"/>
                </a:solidFill>
                <a:latin typeface="DM Sans"/>
              </a:rPr>
              <a:t>Fullstack Developer có khả năng làm việc trên cả 2 phần là Frontend và Backend.</a:t>
            </a:r>
            <a:endParaRPr lang="en-US" sz="2540">
              <a:solidFill>
                <a:srgbClr val="FFFFFF"/>
              </a:solidFill>
              <a:latin typeface="DM Sans"/>
            </a:endParaRPr>
          </a:p>
        </p:txBody>
      </p:sp>
      <p:sp>
        <p:nvSpPr>
          <p:cNvPr id="28" name="TextBox 28"/>
          <p:cNvSpPr txBox="1"/>
          <p:nvPr/>
        </p:nvSpPr>
        <p:spPr>
          <a:xfrm>
            <a:off x="9258843" y="5033871"/>
            <a:ext cx="3395514" cy="368351"/>
          </a:xfrm>
          <a:prstGeom prst="rect">
            <a:avLst/>
          </a:prstGeom>
        </p:spPr>
        <p:txBody>
          <a:bodyPr lIns="0" tIns="0" rIns="0" bIns="0" rtlCol="0" anchor="t">
            <a:spAutoFit/>
          </a:bodyPr>
          <a:lstStyle/>
          <a:p>
            <a:pPr algn="ctr">
              <a:lnSpc>
                <a:spcPts val="3065"/>
              </a:lnSpc>
              <a:spcBef>
                <a:spcPct val="0"/>
              </a:spcBef>
            </a:pPr>
            <a:r>
              <a:rPr lang="en-US" sz="2220">
                <a:solidFill>
                  <a:srgbClr val="FFFFFF"/>
                </a:solidFill>
                <a:latin typeface="DM Sans Bold"/>
              </a:rPr>
              <a:t>MOBILE APP DEVELOPER </a:t>
            </a:r>
            <a:endParaRPr lang="en-US" sz="2220">
              <a:solidFill>
                <a:srgbClr val="FFFFFF"/>
              </a:solidFill>
              <a:latin typeface="DM Sans Bold"/>
            </a:endParaRPr>
          </a:p>
        </p:txBody>
      </p:sp>
      <p:sp>
        <p:nvSpPr>
          <p:cNvPr id="29" name="TextBox 29"/>
          <p:cNvSpPr txBox="1"/>
          <p:nvPr/>
        </p:nvSpPr>
        <p:spPr>
          <a:xfrm>
            <a:off x="9201745" y="5557954"/>
            <a:ext cx="3534817" cy="1553337"/>
          </a:xfrm>
          <a:prstGeom prst="rect">
            <a:avLst/>
          </a:prstGeom>
        </p:spPr>
        <p:txBody>
          <a:bodyPr lIns="0" tIns="0" rIns="0" bIns="0" rtlCol="0" anchor="t">
            <a:spAutoFit/>
          </a:bodyPr>
          <a:lstStyle/>
          <a:p>
            <a:pPr algn="ctr">
              <a:lnSpc>
                <a:spcPts val="3110"/>
              </a:lnSpc>
            </a:pPr>
            <a:r>
              <a:rPr lang="en-US" sz="2220">
                <a:solidFill>
                  <a:srgbClr val="FFFFFF"/>
                </a:solidFill>
                <a:latin typeface="DM Sans"/>
              </a:rPr>
              <a:t>Phát triển ứng dụng cho </a:t>
            </a:r>
            <a:endParaRPr lang="en-US" sz="2220">
              <a:solidFill>
                <a:srgbClr val="FFFFFF"/>
              </a:solidFill>
              <a:latin typeface="DM Sans"/>
            </a:endParaRPr>
          </a:p>
          <a:p>
            <a:pPr algn="ctr">
              <a:lnSpc>
                <a:spcPts val="3110"/>
              </a:lnSpc>
            </a:pPr>
            <a:r>
              <a:rPr lang="en-US" sz="2220">
                <a:solidFill>
                  <a:srgbClr val="FFFFFF"/>
                </a:solidFill>
                <a:latin typeface="DM Sans"/>
              </a:rPr>
              <a:t>các nền tảng di động như </a:t>
            </a:r>
            <a:endParaRPr lang="en-US" sz="2220">
              <a:solidFill>
                <a:srgbClr val="FFFFFF"/>
              </a:solidFill>
              <a:latin typeface="DM Sans"/>
            </a:endParaRPr>
          </a:p>
          <a:p>
            <a:pPr algn="ctr">
              <a:lnSpc>
                <a:spcPts val="3110"/>
              </a:lnSpc>
            </a:pPr>
            <a:r>
              <a:rPr lang="en-US" sz="2220">
                <a:solidFill>
                  <a:srgbClr val="FFFFFF"/>
                </a:solidFill>
                <a:latin typeface="DM Sans"/>
              </a:rPr>
              <a:t>iOS (Swift/Objective-C) </a:t>
            </a:r>
            <a:endParaRPr lang="en-US" sz="2220">
              <a:solidFill>
                <a:srgbClr val="FFFFFF"/>
              </a:solidFill>
              <a:latin typeface="DM Sans"/>
            </a:endParaRPr>
          </a:p>
          <a:p>
            <a:pPr algn="ctr">
              <a:lnSpc>
                <a:spcPts val="3110"/>
              </a:lnSpc>
            </a:pPr>
            <a:r>
              <a:rPr lang="en-US" sz="2220">
                <a:solidFill>
                  <a:srgbClr val="FFFFFF"/>
                </a:solidFill>
                <a:latin typeface="DM Sans"/>
              </a:rPr>
              <a:t>hoặc Android (Java/Kotlin).</a:t>
            </a:r>
            <a:endParaRPr lang="en-US" sz="2220">
              <a:solidFill>
                <a:srgbClr val="FFFFFF"/>
              </a:solidFill>
              <a:latin typeface="DM Sans"/>
            </a:endParaRPr>
          </a:p>
        </p:txBody>
      </p:sp>
      <p:sp>
        <p:nvSpPr>
          <p:cNvPr id="30" name="TextBox 30"/>
          <p:cNvSpPr txBox="1"/>
          <p:nvPr/>
        </p:nvSpPr>
        <p:spPr>
          <a:xfrm>
            <a:off x="14218959" y="4796539"/>
            <a:ext cx="2506266" cy="381762"/>
          </a:xfrm>
          <a:prstGeom prst="rect">
            <a:avLst/>
          </a:prstGeom>
        </p:spPr>
        <p:txBody>
          <a:bodyPr lIns="0" tIns="0" rIns="0" bIns="0" rtlCol="0" anchor="t">
            <a:spAutoFit/>
          </a:bodyPr>
          <a:lstStyle/>
          <a:p>
            <a:pPr algn="ctr">
              <a:lnSpc>
                <a:spcPts val="3110"/>
              </a:lnSpc>
            </a:pPr>
            <a:r>
              <a:rPr lang="en-US" sz="2220">
                <a:solidFill>
                  <a:srgbClr val="FFFFFF"/>
                </a:solidFill>
                <a:latin typeface="DM Sans Bold"/>
              </a:rPr>
              <a:t>GAME DEVELOPER</a:t>
            </a:r>
            <a:endParaRPr lang="en-US" sz="2220">
              <a:solidFill>
                <a:srgbClr val="FFFFFF"/>
              </a:solidFill>
              <a:latin typeface="DM Sans Bold"/>
            </a:endParaRPr>
          </a:p>
        </p:txBody>
      </p:sp>
      <p:sp>
        <p:nvSpPr>
          <p:cNvPr id="31" name="TextBox 31"/>
          <p:cNvSpPr txBox="1"/>
          <p:nvPr/>
        </p:nvSpPr>
        <p:spPr>
          <a:xfrm>
            <a:off x="13844789" y="5557954"/>
            <a:ext cx="3296543" cy="1162812"/>
          </a:xfrm>
          <a:prstGeom prst="rect">
            <a:avLst/>
          </a:prstGeom>
        </p:spPr>
        <p:txBody>
          <a:bodyPr lIns="0" tIns="0" rIns="0" bIns="0" rtlCol="0" anchor="t">
            <a:spAutoFit/>
          </a:bodyPr>
          <a:lstStyle/>
          <a:p>
            <a:pPr algn="ctr">
              <a:lnSpc>
                <a:spcPts val="3110"/>
              </a:lnSpc>
            </a:pPr>
            <a:r>
              <a:rPr lang="en-US" sz="2220">
                <a:solidFill>
                  <a:srgbClr val="FFFFFF"/>
                </a:solidFill>
                <a:latin typeface="DM Sans"/>
              </a:rPr>
              <a:t>Tạo và phát triển trò chơi</a:t>
            </a:r>
            <a:endParaRPr lang="en-US" sz="2220">
              <a:solidFill>
                <a:srgbClr val="FFFFFF"/>
              </a:solidFill>
              <a:latin typeface="DM Sans"/>
            </a:endParaRPr>
          </a:p>
          <a:p>
            <a:pPr algn="ctr">
              <a:lnSpc>
                <a:spcPts val="3110"/>
              </a:lnSpc>
            </a:pPr>
            <a:r>
              <a:rPr lang="en-US" sz="2220">
                <a:solidFill>
                  <a:srgbClr val="FFFFFF"/>
                </a:solidFill>
                <a:latin typeface="DM Sans"/>
              </a:rPr>
              <a:t> điện tử cho nhiều </a:t>
            </a:r>
            <a:endParaRPr lang="en-US" sz="2220">
              <a:solidFill>
                <a:srgbClr val="FFFFFF"/>
              </a:solidFill>
              <a:latin typeface="DM Sans"/>
            </a:endParaRPr>
          </a:p>
          <a:p>
            <a:pPr algn="ctr">
              <a:lnSpc>
                <a:spcPts val="3110"/>
              </a:lnSpc>
            </a:pPr>
            <a:r>
              <a:rPr lang="en-US" sz="2220">
                <a:solidFill>
                  <a:srgbClr val="FFFFFF"/>
                </a:solidFill>
                <a:latin typeface="DM Sans"/>
              </a:rPr>
              <a:t>nền tảng khác nhau.</a:t>
            </a:r>
            <a:endParaRPr lang="en-US" sz="2220">
              <a:solidFill>
                <a:srgbClr val="FFFFFF"/>
              </a:solidFill>
              <a:latin typeface="DM Sans"/>
            </a:endParaRPr>
          </a:p>
        </p:txBody>
      </p:sp>
      <p:sp>
        <p:nvSpPr>
          <p:cNvPr id="32" name="TextBox 32"/>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3</a:t>
            </a:r>
            <a:endParaRPr lang="en-US" sz="3280">
              <a:solidFill>
                <a:srgbClr val="56AEFF"/>
              </a:solidFill>
              <a:latin typeface="DM Sans Itali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312521"/>
          </a:xfrm>
          <a:custGeom>
            <a:avLst/>
            <a:gdLst/>
            <a:ahLst/>
            <a:cxnLst/>
            <a:rect l="l" t="t" r="r" b="b"/>
            <a:pathLst>
              <a:path w="18288000" h="4312521">
                <a:moveTo>
                  <a:pt x="0" y="0"/>
                </a:moveTo>
                <a:lnTo>
                  <a:pt x="18288000" y="0"/>
                </a:lnTo>
                <a:lnTo>
                  <a:pt x="18288000" y="4312521"/>
                </a:lnTo>
                <a:lnTo>
                  <a:pt x="0" y="4312521"/>
                </a:lnTo>
                <a:lnTo>
                  <a:pt x="0" y="0"/>
                </a:lnTo>
                <a:close/>
              </a:path>
            </a:pathLst>
          </a:custGeom>
          <a:blipFill>
            <a:blip r:embed="rId1"/>
            <a:stretch>
              <a:fillRect t="-66522" b="-55221"/>
            </a:stretch>
          </a:blipFill>
        </p:spPr>
      </p:sp>
      <p:grpSp>
        <p:nvGrpSpPr>
          <p:cNvPr id="3" name="Group 3"/>
          <p:cNvGrpSpPr/>
          <p:nvPr/>
        </p:nvGrpSpPr>
        <p:grpSpPr>
          <a:xfrm rot="0">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05"/>
                </a:lnSpc>
              </a:pPr>
            </a:p>
          </p:txBody>
        </p:sp>
      </p:grpSp>
      <p:sp>
        <p:nvSpPr>
          <p:cNvPr id="6" name="AutoShape 6"/>
          <p:cNvSpPr/>
          <p:nvPr/>
        </p:nvSpPr>
        <p:spPr>
          <a:xfrm>
            <a:off x="5021151" y="6585401"/>
            <a:ext cx="8735422" cy="0"/>
          </a:xfrm>
          <a:prstGeom prst="line">
            <a:avLst/>
          </a:prstGeom>
          <a:ln w="47625" cap="flat">
            <a:solidFill>
              <a:srgbClr val="145DA0"/>
            </a:solidFill>
            <a:prstDash val="solid"/>
            <a:headEnd type="none" w="sm" len="sm"/>
            <a:tailEnd type="none" w="sm" len="sm"/>
          </a:ln>
        </p:spPr>
      </p:sp>
      <p:sp>
        <p:nvSpPr>
          <p:cNvPr id="7" name="AutoShape 7"/>
          <p:cNvSpPr/>
          <p:nvPr/>
        </p:nvSpPr>
        <p:spPr>
          <a:xfrm>
            <a:off x="5021151" y="9842930"/>
            <a:ext cx="8735422" cy="0"/>
          </a:xfrm>
          <a:prstGeom prst="line">
            <a:avLst/>
          </a:prstGeom>
          <a:ln w="47625" cap="flat">
            <a:solidFill>
              <a:srgbClr val="145DA0"/>
            </a:solidFill>
            <a:prstDash val="solid"/>
            <a:headEnd type="none" w="sm" len="sm"/>
            <a:tailEnd type="none" w="sm" len="sm"/>
          </a:ln>
        </p:spPr>
      </p:sp>
      <p:sp>
        <p:nvSpPr>
          <p:cNvPr id="8" name="Freeform 8"/>
          <p:cNvSpPr/>
          <p:nvPr/>
        </p:nvSpPr>
        <p:spPr>
          <a:xfrm>
            <a:off x="1236648" y="7688544"/>
            <a:ext cx="2442057" cy="2442057"/>
          </a:xfrm>
          <a:custGeom>
            <a:avLst/>
            <a:gdLst/>
            <a:ahLst/>
            <a:cxnLst/>
            <a:rect l="l" t="t" r="r" b="b"/>
            <a:pathLst>
              <a:path w="2442057" h="2442057">
                <a:moveTo>
                  <a:pt x="0" y="0"/>
                </a:moveTo>
                <a:lnTo>
                  <a:pt x="2442057" y="0"/>
                </a:lnTo>
                <a:lnTo>
                  <a:pt x="2442057" y="2442057"/>
                </a:lnTo>
                <a:lnTo>
                  <a:pt x="0" y="244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897766" y="5095446"/>
            <a:ext cx="2488224" cy="2979909"/>
          </a:xfrm>
          <a:custGeom>
            <a:avLst/>
            <a:gdLst/>
            <a:ahLst/>
            <a:cxnLst/>
            <a:rect l="l" t="t" r="r" b="b"/>
            <a:pathLst>
              <a:path w="2488224" h="2979909">
                <a:moveTo>
                  <a:pt x="0" y="0"/>
                </a:moveTo>
                <a:lnTo>
                  <a:pt x="2488224" y="0"/>
                </a:lnTo>
                <a:lnTo>
                  <a:pt x="2488224" y="2979910"/>
                </a:lnTo>
                <a:lnTo>
                  <a:pt x="0" y="2979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5021151" y="1484799"/>
            <a:ext cx="8245699" cy="1224915"/>
          </a:xfrm>
          <a:prstGeom prst="rect">
            <a:avLst/>
          </a:prstGeom>
        </p:spPr>
        <p:txBody>
          <a:bodyPr lIns="0" tIns="0" rIns="0" bIns="0" rtlCol="0" anchor="t">
            <a:spAutoFit/>
          </a:bodyPr>
          <a:lstStyle/>
          <a:p>
            <a:pPr marL="0" lvl="0" indent="0" algn="ctr">
              <a:lnSpc>
                <a:spcPts val="9525"/>
              </a:lnSpc>
              <a:spcBef>
                <a:spcPct val="0"/>
              </a:spcBef>
            </a:pPr>
            <a:r>
              <a:rPr lang="en-US" sz="7940">
                <a:solidFill>
                  <a:srgbClr val="FFFFFF"/>
                </a:solidFill>
                <a:latin typeface="Now Bold" panose="00000800000000000000"/>
              </a:rPr>
              <a:t>TESTER</a:t>
            </a:r>
            <a:endParaRPr lang="en-US" sz="7940">
              <a:solidFill>
                <a:srgbClr val="FFFFFF"/>
              </a:solidFill>
              <a:latin typeface="Now Bold" panose="00000800000000000000"/>
            </a:endParaRPr>
          </a:p>
        </p:txBody>
      </p:sp>
      <p:sp>
        <p:nvSpPr>
          <p:cNvPr id="11" name="TextBox 11"/>
          <p:cNvSpPr txBox="1"/>
          <p:nvPr/>
        </p:nvSpPr>
        <p:spPr>
          <a:xfrm>
            <a:off x="7015834" y="4216569"/>
            <a:ext cx="4256332" cy="628474"/>
          </a:xfrm>
          <a:prstGeom prst="rect">
            <a:avLst/>
          </a:prstGeom>
        </p:spPr>
        <p:txBody>
          <a:bodyPr lIns="0" tIns="0" rIns="0" bIns="0" rtlCol="0" anchor="t">
            <a:spAutoFit/>
          </a:bodyPr>
          <a:lstStyle/>
          <a:p>
            <a:pPr marL="0" lvl="0" indent="0" algn="ctr">
              <a:lnSpc>
                <a:spcPts val="5185"/>
              </a:lnSpc>
              <a:spcBef>
                <a:spcPct val="0"/>
              </a:spcBef>
            </a:pPr>
            <a:r>
              <a:rPr lang="en-US" sz="3755">
                <a:solidFill>
                  <a:srgbClr val="4BD1FB"/>
                </a:solidFill>
                <a:latin typeface="DM Sans Bold"/>
              </a:rPr>
              <a:t>Vai trò</a:t>
            </a:r>
            <a:endParaRPr lang="en-US" sz="3755">
              <a:solidFill>
                <a:srgbClr val="4BD1FB"/>
              </a:solidFill>
              <a:latin typeface="DM Sans Bold"/>
            </a:endParaRPr>
          </a:p>
        </p:txBody>
      </p:sp>
      <p:sp>
        <p:nvSpPr>
          <p:cNvPr id="12" name="TextBox 12"/>
          <p:cNvSpPr txBox="1"/>
          <p:nvPr/>
        </p:nvSpPr>
        <p:spPr>
          <a:xfrm>
            <a:off x="5535921" y="5051461"/>
            <a:ext cx="7503239" cy="1249866"/>
          </a:xfrm>
          <a:prstGeom prst="rect">
            <a:avLst/>
          </a:prstGeom>
        </p:spPr>
        <p:txBody>
          <a:bodyPr lIns="0" tIns="0" rIns="0" bIns="0" rtlCol="0" anchor="t">
            <a:spAutoFit/>
          </a:bodyPr>
          <a:lstStyle/>
          <a:p>
            <a:pPr marL="0" lvl="0" indent="0" algn="ctr">
              <a:lnSpc>
                <a:spcPts val="3325"/>
              </a:lnSpc>
              <a:spcBef>
                <a:spcPct val="0"/>
              </a:spcBef>
            </a:pPr>
            <a:r>
              <a:rPr lang="en-US" sz="2410">
                <a:solidFill>
                  <a:srgbClr val="FFFFFF"/>
                </a:solidFill>
                <a:latin typeface="Montserrat Light" panose="00000400000000000000"/>
              </a:rPr>
              <a:t>Tìm kiếm các lỗi của phần mềm, thẩm định xem phần mềm đã đáp ứng các yêu cầu kỹ thuật và yêu cầu nghiệp vụ hay chưa</a:t>
            </a:r>
            <a:endParaRPr lang="en-US" sz="2410">
              <a:solidFill>
                <a:srgbClr val="FFFFFF"/>
              </a:solidFill>
              <a:latin typeface="Montserrat Light" panose="00000400000000000000"/>
            </a:endParaRPr>
          </a:p>
        </p:txBody>
      </p:sp>
      <p:sp>
        <p:nvSpPr>
          <p:cNvPr id="13" name="TextBox 13"/>
          <p:cNvSpPr txBox="1"/>
          <p:nvPr/>
        </p:nvSpPr>
        <p:spPr>
          <a:xfrm>
            <a:off x="5718405" y="6761614"/>
            <a:ext cx="7138272" cy="628474"/>
          </a:xfrm>
          <a:prstGeom prst="rect">
            <a:avLst/>
          </a:prstGeom>
        </p:spPr>
        <p:txBody>
          <a:bodyPr lIns="0" tIns="0" rIns="0" bIns="0" rtlCol="0" anchor="t">
            <a:spAutoFit/>
          </a:bodyPr>
          <a:lstStyle/>
          <a:p>
            <a:pPr marL="0" lvl="0" indent="0" algn="ctr">
              <a:lnSpc>
                <a:spcPts val="5185"/>
              </a:lnSpc>
              <a:spcBef>
                <a:spcPct val="0"/>
              </a:spcBef>
            </a:pPr>
            <a:r>
              <a:rPr lang="en-US" sz="3755">
                <a:solidFill>
                  <a:srgbClr val="4BD1FB"/>
                </a:solidFill>
                <a:latin typeface="DM Sans Bold"/>
              </a:rPr>
              <a:t>Nhiệm vụ</a:t>
            </a:r>
            <a:endParaRPr lang="en-US" sz="3755">
              <a:solidFill>
                <a:srgbClr val="4BD1FB"/>
              </a:solidFill>
              <a:latin typeface="DM Sans Bold"/>
            </a:endParaRPr>
          </a:p>
        </p:txBody>
      </p:sp>
      <p:sp>
        <p:nvSpPr>
          <p:cNvPr id="14" name="TextBox 14"/>
          <p:cNvSpPr txBox="1"/>
          <p:nvPr/>
        </p:nvSpPr>
        <p:spPr>
          <a:xfrm>
            <a:off x="5021151" y="7640919"/>
            <a:ext cx="8735422" cy="1669155"/>
          </a:xfrm>
          <a:prstGeom prst="rect">
            <a:avLst/>
          </a:prstGeom>
        </p:spPr>
        <p:txBody>
          <a:bodyPr lIns="0" tIns="0" rIns="0" bIns="0" rtlCol="0" anchor="t">
            <a:spAutoFit/>
          </a:bodyPr>
          <a:lstStyle/>
          <a:p>
            <a:pPr marL="518160" lvl="1" indent="-259080">
              <a:lnSpc>
                <a:spcPts val="3310"/>
              </a:lnSpc>
              <a:buFont typeface="Arial" panose="020B0604020202020204"/>
              <a:buChar char="•"/>
            </a:pPr>
            <a:r>
              <a:rPr lang="en-US" sz="2400">
                <a:solidFill>
                  <a:srgbClr val="FFFFFF"/>
                </a:solidFill>
                <a:latin typeface="Montserrat Light" panose="00000400000000000000"/>
              </a:rPr>
              <a:t>Tham gia lập kế hoạch kiểm thử dự án từ đầu</a:t>
            </a:r>
            <a:endParaRPr lang="en-US" sz="2400">
              <a:solidFill>
                <a:srgbClr val="FFFFFF"/>
              </a:solidFill>
              <a:latin typeface="Montserrat Light" panose="00000400000000000000"/>
            </a:endParaRPr>
          </a:p>
          <a:p>
            <a:pPr marL="518160" lvl="1" indent="-259080">
              <a:lnSpc>
                <a:spcPts val="3310"/>
              </a:lnSpc>
              <a:buFont typeface="Arial" panose="020B0604020202020204"/>
              <a:buChar char="•"/>
            </a:pPr>
            <a:r>
              <a:rPr lang="en-US" sz="2400">
                <a:solidFill>
                  <a:srgbClr val="FFFFFF"/>
                </a:solidFill>
                <a:latin typeface="Montserrat Light" panose="00000400000000000000"/>
              </a:rPr>
              <a:t>Ghi lại mọi lỗi và sự cố phát hiện được trong quá trình kiểm thử dự án</a:t>
            </a:r>
            <a:endParaRPr lang="en-US" sz="2400">
              <a:solidFill>
                <a:srgbClr val="FFFFFF"/>
              </a:solidFill>
              <a:latin typeface="Montserrat Light" panose="00000400000000000000"/>
            </a:endParaRPr>
          </a:p>
          <a:p>
            <a:pPr marL="518160" lvl="1" indent="-259080">
              <a:lnSpc>
                <a:spcPts val="3310"/>
              </a:lnSpc>
              <a:buFont typeface="Arial" panose="020B0604020202020204"/>
              <a:buChar char="•"/>
            </a:pPr>
            <a:r>
              <a:rPr lang="en-US" sz="2400">
                <a:solidFill>
                  <a:srgbClr val="FFFFFF"/>
                </a:solidFill>
                <a:latin typeface="Montserrat Light" panose="00000400000000000000"/>
              </a:rPr>
              <a:t>Thực hiện kiếm thử hiệu suất, kiểm tra tính bảo mật</a:t>
            </a:r>
            <a:endParaRPr lang="en-US" sz="2400">
              <a:solidFill>
                <a:srgbClr val="FFFFFF"/>
              </a:solidFill>
              <a:latin typeface="Montserrat Light" panose="00000400000000000000"/>
            </a:endParaRPr>
          </a:p>
        </p:txBody>
      </p:sp>
      <p:sp>
        <p:nvSpPr>
          <p:cNvPr id="15" name="TextBox 15"/>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4</a:t>
            </a:r>
            <a:endParaRPr lang="en-US" sz="3280">
              <a:solidFill>
                <a:srgbClr val="56AEFF"/>
              </a:solidFill>
              <a:latin typeface="DM Sans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0103224" y="0"/>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1"/>
              <a:stretch>
                <a:fillRect l="-41610" r="-43193"/>
              </a:stretch>
            </a:blipFill>
          </p:spPr>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03224"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0">
            <a:off x="-1543050" y="-54747"/>
            <a:ext cx="2760734" cy="10341747"/>
            <a:chOff x="0" y="0"/>
            <a:chExt cx="727107" cy="2723752"/>
          </a:xfrm>
        </p:grpSpPr>
        <p:sp>
          <p:nvSpPr>
            <p:cNvPr id="7" name="Freeform 7"/>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05"/>
                </a:lnSpc>
              </a:pPr>
            </a:p>
          </p:txBody>
        </p:sp>
      </p:grpSp>
      <p:sp>
        <p:nvSpPr>
          <p:cNvPr id="9" name="Freeform 9"/>
          <p:cNvSpPr/>
          <p:nvPr/>
        </p:nvSpPr>
        <p:spPr>
          <a:xfrm>
            <a:off x="1567369" y="3142468"/>
            <a:ext cx="1631065" cy="1756193"/>
          </a:xfrm>
          <a:custGeom>
            <a:avLst/>
            <a:gdLst/>
            <a:ahLst/>
            <a:cxnLst/>
            <a:rect l="l" t="t" r="r" b="b"/>
            <a:pathLst>
              <a:path w="1631065" h="1756193">
                <a:moveTo>
                  <a:pt x="0" y="0"/>
                </a:moveTo>
                <a:lnTo>
                  <a:pt x="1631065" y="0"/>
                </a:lnTo>
                <a:lnTo>
                  <a:pt x="1631065" y="1756193"/>
                </a:lnTo>
                <a:lnTo>
                  <a:pt x="0" y="17561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67369" y="6238518"/>
            <a:ext cx="1308537" cy="1635671"/>
          </a:xfrm>
          <a:custGeom>
            <a:avLst/>
            <a:gdLst/>
            <a:ahLst/>
            <a:cxnLst/>
            <a:rect l="l" t="t" r="r" b="b"/>
            <a:pathLst>
              <a:path w="1308537" h="1635671">
                <a:moveTo>
                  <a:pt x="0" y="0"/>
                </a:moveTo>
                <a:lnTo>
                  <a:pt x="1308537" y="0"/>
                </a:lnTo>
                <a:lnTo>
                  <a:pt x="1308537" y="1635671"/>
                </a:lnTo>
                <a:lnTo>
                  <a:pt x="0" y="16356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3303914" y="3260469"/>
            <a:ext cx="2249838" cy="1529715"/>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Now Bold" panose="00000800000000000000"/>
              </a:rPr>
              <a:t>VAI TRÒ</a:t>
            </a:r>
            <a:endParaRPr lang="en-US" sz="5000">
              <a:solidFill>
                <a:srgbClr val="FFFFFF"/>
              </a:solidFill>
              <a:latin typeface="Now Bold" panose="00000800000000000000"/>
            </a:endParaRPr>
          </a:p>
        </p:txBody>
      </p:sp>
      <p:sp>
        <p:nvSpPr>
          <p:cNvPr id="12" name="TextBox 12"/>
          <p:cNvSpPr txBox="1"/>
          <p:nvPr/>
        </p:nvSpPr>
        <p:spPr>
          <a:xfrm>
            <a:off x="2875906" y="6344474"/>
            <a:ext cx="3105855" cy="1529715"/>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Now Bold" panose="00000800000000000000"/>
              </a:rPr>
              <a:t>NHIỆM VỤ</a:t>
            </a:r>
            <a:endParaRPr lang="en-US" sz="5000">
              <a:solidFill>
                <a:srgbClr val="FFFFFF"/>
              </a:solidFill>
              <a:latin typeface="Now Bold" panose="00000800000000000000"/>
            </a:endParaRPr>
          </a:p>
        </p:txBody>
      </p:sp>
      <p:sp>
        <p:nvSpPr>
          <p:cNvPr id="13" name="TextBox 13"/>
          <p:cNvSpPr txBox="1"/>
          <p:nvPr/>
        </p:nvSpPr>
        <p:spPr>
          <a:xfrm>
            <a:off x="1932479" y="449136"/>
            <a:ext cx="6235170" cy="2015490"/>
          </a:xfrm>
          <a:prstGeom prst="rect">
            <a:avLst/>
          </a:prstGeom>
        </p:spPr>
        <p:txBody>
          <a:bodyPr lIns="0" tIns="0" rIns="0" bIns="0" rtlCol="0" anchor="t">
            <a:spAutoFit/>
          </a:bodyPr>
          <a:lstStyle/>
          <a:p>
            <a:pPr marL="0" lvl="0" indent="0" algn="ctr">
              <a:lnSpc>
                <a:spcPts val="7885"/>
              </a:lnSpc>
              <a:spcBef>
                <a:spcPct val="0"/>
              </a:spcBef>
            </a:pPr>
            <a:r>
              <a:rPr lang="en-US" sz="6570">
                <a:solidFill>
                  <a:srgbClr val="FFFFFF"/>
                </a:solidFill>
                <a:latin typeface="Now Bold" panose="00000800000000000000"/>
              </a:rPr>
              <a:t>BUSINESS ANALYST</a:t>
            </a:r>
            <a:endParaRPr lang="en-US" sz="6570">
              <a:solidFill>
                <a:srgbClr val="FFFFFF"/>
              </a:solidFill>
              <a:latin typeface="Now Bold" panose="00000800000000000000"/>
            </a:endParaRPr>
          </a:p>
        </p:txBody>
      </p:sp>
      <p:sp>
        <p:nvSpPr>
          <p:cNvPr id="14" name="TextBox 14"/>
          <p:cNvSpPr txBox="1"/>
          <p:nvPr/>
        </p:nvSpPr>
        <p:spPr>
          <a:xfrm>
            <a:off x="5981761" y="3453667"/>
            <a:ext cx="3851627" cy="1140333"/>
          </a:xfrm>
          <a:prstGeom prst="rect">
            <a:avLst/>
          </a:prstGeom>
        </p:spPr>
        <p:txBody>
          <a:bodyPr lIns="0" tIns="0" rIns="0" bIns="0" rtlCol="0" anchor="t">
            <a:spAutoFit/>
          </a:bodyPr>
          <a:lstStyle/>
          <a:p>
            <a:pPr marL="0" lvl="0" indent="0">
              <a:lnSpc>
                <a:spcPts val="3035"/>
              </a:lnSpc>
              <a:spcBef>
                <a:spcPct val="0"/>
              </a:spcBef>
            </a:pPr>
            <a:r>
              <a:rPr lang="en-US" sz="2200">
                <a:solidFill>
                  <a:srgbClr val="FFFFFF"/>
                </a:solidFill>
                <a:latin typeface="DM Sans"/>
              </a:rPr>
              <a:t>Tập trung vào việc tìm hiểu và biểu đồ hóa nhu cầu của khách hàng</a:t>
            </a:r>
            <a:endParaRPr lang="en-US" sz="2200">
              <a:solidFill>
                <a:srgbClr val="FFFFFF"/>
              </a:solidFill>
              <a:latin typeface="DM Sans"/>
            </a:endParaRPr>
          </a:p>
        </p:txBody>
      </p:sp>
      <p:sp>
        <p:nvSpPr>
          <p:cNvPr id="15" name="TextBox 15"/>
          <p:cNvSpPr txBox="1"/>
          <p:nvPr/>
        </p:nvSpPr>
        <p:spPr>
          <a:xfrm>
            <a:off x="5603784" y="5946531"/>
            <a:ext cx="4607580" cy="2283333"/>
          </a:xfrm>
          <a:prstGeom prst="rect">
            <a:avLst/>
          </a:prstGeom>
        </p:spPr>
        <p:txBody>
          <a:bodyPr lIns="0" tIns="0" rIns="0" bIns="0" rtlCol="0" anchor="t">
            <a:spAutoFit/>
          </a:bodyPr>
          <a:lstStyle/>
          <a:p>
            <a:pPr marL="474980" lvl="1" indent="-237490">
              <a:lnSpc>
                <a:spcPts val="3035"/>
              </a:lnSpc>
              <a:buFont typeface="Arial" panose="020B0604020202020204"/>
              <a:buChar char="•"/>
            </a:pPr>
            <a:r>
              <a:rPr lang="en-US" sz="2200">
                <a:solidFill>
                  <a:srgbClr val="FFFFFF"/>
                </a:solidFill>
                <a:latin typeface="DM Sans"/>
              </a:rPr>
              <a:t> Có vai trò như là cầu nối giữa khách hàng và nhóm phát triển</a:t>
            </a:r>
            <a:endParaRPr lang="en-US" sz="2200">
              <a:solidFill>
                <a:srgbClr val="FFFFFF"/>
              </a:solidFill>
              <a:latin typeface="DM Sans"/>
            </a:endParaRPr>
          </a:p>
          <a:p>
            <a:pPr marL="474980" lvl="1" indent="-237490">
              <a:lnSpc>
                <a:spcPts val="3035"/>
              </a:lnSpc>
              <a:buFont typeface="Arial" panose="020B0604020202020204"/>
              <a:buChar char="•"/>
            </a:pPr>
            <a:r>
              <a:rPr lang="en-US" sz="2200">
                <a:solidFill>
                  <a:srgbClr val="FFFFFF"/>
                </a:solidFill>
                <a:latin typeface="DM Sans"/>
              </a:rPr>
              <a:t>Thu thập thông tin và phân tích dữ liệu</a:t>
            </a:r>
            <a:endParaRPr lang="en-US" sz="2200">
              <a:solidFill>
                <a:srgbClr val="FFFFFF"/>
              </a:solidFill>
              <a:latin typeface="DM Sans"/>
            </a:endParaRPr>
          </a:p>
          <a:p>
            <a:pPr marL="474980" lvl="1" indent="-237490">
              <a:lnSpc>
                <a:spcPts val="3035"/>
              </a:lnSpc>
              <a:buFont typeface="Arial" panose="020B0604020202020204"/>
              <a:buChar char="•"/>
            </a:pPr>
            <a:r>
              <a:rPr lang="en-US" sz="2200">
                <a:solidFill>
                  <a:srgbClr val="FFFFFF"/>
                </a:solidFill>
                <a:latin typeface="DM Sans"/>
              </a:rPr>
              <a:t>Quản lý các thay đổi trong quá trình phát triển</a:t>
            </a:r>
            <a:endParaRPr lang="en-US" sz="2200">
              <a:solidFill>
                <a:srgbClr val="FFFFFF"/>
              </a:solidFill>
              <a:latin typeface="DM Sans"/>
            </a:endParaRPr>
          </a:p>
        </p:txBody>
      </p:sp>
      <p:sp>
        <p:nvSpPr>
          <p:cNvPr id="16" name="TextBox 16"/>
          <p:cNvSpPr txBox="1"/>
          <p:nvPr/>
        </p:nvSpPr>
        <p:spPr>
          <a:xfrm>
            <a:off x="16981852" y="9786399"/>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5</a:t>
            </a:r>
            <a:endParaRPr lang="en-US" sz="3280">
              <a:solidFill>
                <a:srgbClr val="56AEFF"/>
              </a:solidFill>
              <a:latin typeface="DM Sans Itali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3574361" y="0"/>
            <a:ext cx="9666205" cy="10554242"/>
          </a:xfrm>
          <a:custGeom>
            <a:avLst/>
            <a:gdLst/>
            <a:ahLst/>
            <a:cxnLst/>
            <a:rect l="l" t="t" r="r" b="b"/>
            <a:pathLst>
              <a:path w="9666205" h="10554242">
                <a:moveTo>
                  <a:pt x="0" y="0"/>
                </a:moveTo>
                <a:lnTo>
                  <a:pt x="9666205" y="0"/>
                </a:lnTo>
                <a:lnTo>
                  <a:pt x="9666205" y="10554242"/>
                </a:lnTo>
                <a:lnTo>
                  <a:pt x="0" y="10554242"/>
                </a:lnTo>
                <a:lnTo>
                  <a:pt x="0" y="0"/>
                </a:lnTo>
                <a:close/>
              </a:path>
            </a:pathLst>
          </a:custGeom>
          <a:blipFill>
            <a:blip r:embed="rId1"/>
            <a:stretch>
              <a:fillRect r="-43384"/>
            </a:stretch>
          </a:blipFill>
        </p:spPr>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0">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p>
          </p:txBody>
        </p:sp>
      </p:grpSp>
      <p:sp>
        <p:nvSpPr>
          <p:cNvPr id="8" name="Freeform 8"/>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rot="0">
            <a:off x="5520658" y="5182483"/>
            <a:ext cx="1142373" cy="114237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05"/>
                </a:lnSpc>
              </a:pPr>
            </a:p>
          </p:txBody>
        </p:sp>
      </p:grpSp>
      <p:sp>
        <p:nvSpPr>
          <p:cNvPr id="12" name="Freeform 12"/>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3" name="Group 13"/>
          <p:cNvGrpSpPr/>
          <p:nvPr/>
        </p:nvGrpSpPr>
        <p:grpSpPr>
          <a:xfrm rot="0">
            <a:off x="5520658" y="7125268"/>
            <a:ext cx="1142373" cy="114237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05"/>
                </a:lnSpc>
              </a:pPr>
            </a:p>
          </p:txBody>
        </p:sp>
      </p:grpSp>
      <p:sp>
        <p:nvSpPr>
          <p:cNvPr id="16" name="Freeform 16"/>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14697329" y="4933520"/>
            <a:ext cx="1552261" cy="1552261"/>
          </a:xfrm>
          <a:custGeom>
            <a:avLst/>
            <a:gdLst/>
            <a:ahLst/>
            <a:cxnLst/>
            <a:rect l="l" t="t" r="r" b="b"/>
            <a:pathLst>
              <a:path w="1552261" h="1552261">
                <a:moveTo>
                  <a:pt x="0" y="0"/>
                </a:moveTo>
                <a:lnTo>
                  <a:pt x="1552260" y="0"/>
                </a:lnTo>
                <a:lnTo>
                  <a:pt x="1552260" y="1552261"/>
                </a:lnTo>
                <a:lnTo>
                  <a:pt x="0" y="15522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13291855" y="1633609"/>
            <a:ext cx="1646403" cy="1710549"/>
          </a:xfrm>
          <a:custGeom>
            <a:avLst/>
            <a:gdLst/>
            <a:ahLst/>
            <a:cxnLst/>
            <a:rect l="l" t="t" r="r" b="b"/>
            <a:pathLst>
              <a:path w="1646403" h="1710549">
                <a:moveTo>
                  <a:pt x="0" y="0"/>
                </a:moveTo>
                <a:lnTo>
                  <a:pt x="1646403" y="0"/>
                </a:lnTo>
                <a:lnTo>
                  <a:pt x="1646403" y="1710549"/>
                </a:lnTo>
                <a:lnTo>
                  <a:pt x="0" y="171054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TextBox 19"/>
          <p:cNvSpPr txBox="1"/>
          <p:nvPr/>
        </p:nvSpPr>
        <p:spPr>
          <a:xfrm>
            <a:off x="6707489" y="1021756"/>
            <a:ext cx="9879016" cy="731060"/>
          </a:xfrm>
          <a:prstGeom prst="rect">
            <a:avLst/>
          </a:prstGeom>
        </p:spPr>
        <p:txBody>
          <a:bodyPr lIns="0" tIns="0" rIns="0" bIns="0" rtlCol="0" anchor="t">
            <a:spAutoFit/>
          </a:bodyPr>
          <a:lstStyle/>
          <a:p>
            <a:pPr marL="0" lvl="0" indent="0" algn="l">
              <a:lnSpc>
                <a:spcPts val="5720"/>
              </a:lnSpc>
              <a:spcBef>
                <a:spcPct val="0"/>
              </a:spcBef>
            </a:pPr>
            <a:r>
              <a:rPr lang="en-US" sz="4765">
                <a:solidFill>
                  <a:srgbClr val="FFFFFF"/>
                </a:solidFill>
                <a:latin typeface="Now Bold" panose="00000800000000000000"/>
              </a:rPr>
              <a:t>UI/UX DESIGNER</a:t>
            </a:r>
            <a:endParaRPr lang="en-US" sz="4765">
              <a:solidFill>
                <a:srgbClr val="FFFFFF"/>
              </a:solidFill>
              <a:latin typeface="Now Bold" panose="00000800000000000000"/>
            </a:endParaRPr>
          </a:p>
        </p:txBody>
      </p:sp>
      <p:sp>
        <p:nvSpPr>
          <p:cNvPr id="20" name="TextBox 20"/>
          <p:cNvSpPr txBox="1"/>
          <p:nvPr/>
        </p:nvSpPr>
        <p:spPr>
          <a:xfrm>
            <a:off x="6830047" y="2933916"/>
            <a:ext cx="4402447" cy="555076"/>
          </a:xfrm>
          <a:prstGeom prst="rect">
            <a:avLst/>
          </a:prstGeom>
        </p:spPr>
        <p:txBody>
          <a:bodyPr lIns="0" tIns="0" rIns="0" bIns="0" rtlCol="0" anchor="t">
            <a:spAutoFit/>
          </a:bodyPr>
          <a:lstStyle/>
          <a:p>
            <a:pPr marL="0" lvl="0" indent="0">
              <a:lnSpc>
                <a:spcPts val="4520"/>
              </a:lnSpc>
              <a:spcBef>
                <a:spcPct val="0"/>
              </a:spcBef>
            </a:pPr>
            <a:r>
              <a:rPr lang="en-US" sz="3275">
                <a:solidFill>
                  <a:srgbClr val="4BD1FB"/>
                </a:solidFill>
                <a:latin typeface="DM Sans Bold"/>
              </a:rPr>
              <a:t>Thiết kế giao diện</a:t>
            </a:r>
            <a:endParaRPr lang="en-US" sz="3275">
              <a:solidFill>
                <a:srgbClr val="4BD1FB"/>
              </a:solidFill>
              <a:latin typeface="DM Sans Bold"/>
            </a:endParaRPr>
          </a:p>
        </p:txBody>
      </p:sp>
      <p:sp>
        <p:nvSpPr>
          <p:cNvPr id="21" name="TextBox 21"/>
          <p:cNvSpPr txBox="1"/>
          <p:nvPr/>
        </p:nvSpPr>
        <p:spPr>
          <a:xfrm>
            <a:off x="6847387" y="3543687"/>
            <a:ext cx="6015843" cy="1140333"/>
          </a:xfrm>
          <a:prstGeom prst="rect">
            <a:avLst/>
          </a:prstGeom>
        </p:spPr>
        <p:txBody>
          <a:bodyPr lIns="0" tIns="0" rIns="0" bIns="0" rtlCol="0" anchor="t">
            <a:spAutoFit/>
          </a:bodyPr>
          <a:lstStyle/>
          <a:p>
            <a:pPr marL="0" lvl="0" indent="0">
              <a:lnSpc>
                <a:spcPts val="3035"/>
              </a:lnSpc>
              <a:spcBef>
                <a:spcPct val="0"/>
              </a:spcBef>
            </a:pPr>
            <a:r>
              <a:rPr lang="en-US" sz="2200">
                <a:solidFill>
                  <a:srgbClr val="FFFFFF"/>
                </a:solidFill>
                <a:latin typeface="DM Sans"/>
              </a:rPr>
              <a:t>Thiết kế giao diện người dùng cho sản phẩm dựa trên danh sách chức năng trên nhiều nền tảng, thiết bị khác nhau</a:t>
            </a:r>
            <a:endParaRPr lang="en-US" sz="2200">
              <a:solidFill>
                <a:srgbClr val="FFFFFF"/>
              </a:solidFill>
              <a:latin typeface="DM Sans"/>
            </a:endParaRPr>
          </a:p>
        </p:txBody>
      </p:sp>
      <p:sp>
        <p:nvSpPr>
          <p:cNvPr id="22" name="TextBox 22"/>
          <p:cNvSpPr txBox="1"/>
          <p:nvPr/>
        </p:nvSpPr>
        <p:spPr>
          <a:xfrm>
            <a:off x="6830047" y="4876370"/>
            <a:ext cx="5631495" cy="555076"/>
          </a:xfrm>
          <a:prstGeom prst="rect">
            <a:avLst/>
          </a:prstGeom>
        </p:spPr>
        <p:txBody>
          <a:bodyPr lIns="0" tIns="0" rIns="0" bIns="0" rtlCol="0" anchor="t">
            <a:spAutoFit/>
          </a:bodyPr>
          <a:lstStyle/>
          <a:p>
            <a:pPr marL="0" lvl="0" indent="0">
              <a:lnSpc>
                <a:spcPts val="4520"/>
              </a:lnSpc>
              <a:spcBef>
                <a:spcPct val="0"/>
              </a:spcBef>
            </a:pPr>
            <a:r>
              <a:rPr lang="en-US" sz="3275">
                <a:solidFill>
                  <a:srgbClr val="4BD1FB"/>
                </a:solidFill>
                <a:latin typeface="DM Sans Bold"/>
              </a:rPr>
              <a:t>Nắm nhu cầu thị trường</a:t>
            </a:r>
            <a:endParaRPr lang="en-US" sz="3275">
              <a:solidFill>
                <a:srgbClr val="4BD1FB"/>
              </a:solidFill>
              <a:latin typeface="DM Sans Bold"/>
            </a:endParaRPr>
          </a:p>
        </p:txBody>
      </p:sp>
      <p:sp>
        <p:nvSpPr>
          <p:cNvPr id="23" name="TextBox 23"/>
          <p:cNvSpPr txBox="1"/>
          <p:nvPr/>
        </p:nvSpPr>
        <p:spPr>
          <a:xfrm>
            <a:off x="6847387" y="5486141"/>
            <a:ext cx="6015843" cy="1140333"/>
          </a:xfrm>
          <a:prstGeom prst="rect">
            <a:avLst/>
          </a:prstGeom>
        </p:spPr>
        <p:txBody>
          <a:bodyPr lIns="0" tIns="0" rIns="0" bIns="0" rtlCol="0" anchor="t">
            <a:spAutoFit/>
          </a:bodyPr>
          <a:lstStyle/>
          <a:p>
            <a:pPr marL="0" lvl="0" indent="0">
              <a:lnSpc>
                <a:spcPts val="3035"/>
              </a:lnSpc>
              <a:spcBef>
                <a:spcPct val="0"/>
              </a:spcBef>
            </a:pPr>
            <a:r>
              <a:rPr lang="en-US" sz="2200">
                <a:solidFill>
                  <a:srgbClr val="FFFFFF"/>
                </a:solidFill>
                <a:latin typeface="DM Sans"/>
              </a:rPr>
              <a:t>Kiểm tra, sử dụng, thu thập phản hồi từ người dùng để đảm bảo rằng giao diện và trải nghiệm người dùng được cài thiện liên tục</a:t>
            </a:r>
            <a:endParaRPr lang="en-US" sz="2200">
              <a:solidFill>
                <a:srgbClr val="FFFFFF"/>
              </a:solidFill>
              <a:latin typeface="DM Sans"/>
            </a:endParaRPr>
          </a:p>
        </p:txBody>
      </p:sp>
      <p:sp>
        <p:nvSpPr>
          <p:cNvPr id="24" name="TextBox 24"/>
          <p:cNvSpPr txBox="1"/>
          <p:nvPr/>
        </p:nvSpPr>
        <p:spPr>
          <a:xfrm>
            <a:off x="6830047" y="6819156"/>
            <a:ext cx="4402447" cy="555076"/>
          </a:xfrm>
          <a:prstGeom prst="rect">
            <a:avLst/>
          </a:prstGeom>
        </p:spPr>
        <p:txBody>
          <a:bodyPr lIns="0" tIns="0" rIns="0" bIns="0" rtlCol="0" anchor="t">
            <a:spAutoFit/>
          </a:bodyPr>
          <a:lstStyle/>
          <a:p>
            <a:pPr marL="0" lvl="0" indent="0">
              <a:lnSpc>
                <a:spcPts val="4520"/>
              </a:lnSpc>
              <a:spcBef>
                <a:spcPct val="0"/>
              </a:spcBef>
            </a:pPr>
            <a:r>
              <a:rPr lang="en-US" sz="3275">
                <a:solidFill>
                  <a:srgbClr val="4BD1FB"/>
                </a:solidFill>
                <a:latin typeface="DM Sans Bold"/>
              </a:rPr>
              <a:t>Tương tác</a:t>
            </a:r>
            <a:endParaRPr lang="en-US" sz="3275">
              <a:solidFill>
                <a:srgbClr val="4BD1FB"/>
              </a:solidFill>
              <a:latin typeface="DM Sans Bold"/>
            </a:endParaRPr>
          </a:p>
        </p:txBody>
      </p:sp>
      <p:sp>
        <p:nvSpPr>
          <p:cNvPr id="25" name="TextBox 25"/>
          <p:cNvSpPr txBox="1"/>
          <p:nvPr/>
        </p:nvSpPr>
        <p:spPr>
          <a:xfrm>
            <a:off x="6847387" y="7428927"/>
            <a:ext cx="6015843" cy="1521333"/>
          </a:xfrm>
          <a:prstGeom prst="rect">
            <a:avLst/>
          </a:prstGeom>
        </p:spPr>
        <p:txBody>
          <a:bodyPr lIns="0" tIns="0" rIns="0" bIns="0" rtlCol="0" anchor="t">
            <a:spAutoFit/>
          </a:bodyPr>
          <a:lstStyle/>
          <a:p>
            <a:pPr marL="0" lvl="0" indent="0">
              <a:lnSpc>
                <a:spcPts val="3035"/>
              </a:lnSpc>
              <a:spcBef>
                <a:spcPct val="0"/>
              </a:spcBef>
            </a:pPr>
            <a:r>
              <a:rPr lang="en-US" sz="2200">
                <a:solidFill>
                  <a:srgbClr val="FFFFFF"/>
                </a:solidFill>
                <a:latin typeface="DM Sans"/>
              </a:rPr>
              <a:t>UI/UX designer cũng làm việc và hợp tác chặt chẽ với các lập trình viên để đảm bảo được thiết kế của họ sẽ được triển khai một cách đúng đắng và hợp lý</a:t>
            </a:r>
            <a:endParaRPr lang="en-US" sz="2200">
              <a:solidFill>
                <a:srgbClr val="FFFFFF"/>
              </a:solidFill>
              <a:latin typeface="DM Sans"/>
            </a:endParaRPr>
          </a:p>
        </p:txBody>
      </p:sp>
      <p:sp>
        <p:nvSpPr>
          <p:cNvPr id="26" name="AutoShape 26"/>
          <p:cNvSpPr/>
          <p:nvPr/>
        </p:nvSpPr>
        <p:spPr>
          <a:xfrm flipH="1">
            <a:off x="17259300" y="-154879"/>
            <a:ext cx="0" cy="7280148"/>
          </a:xfrm>
          <a:prstGeom prst="line">
            <a:avLst/>
          </a:prstGeom>
          <a:ln w="114300" cap="flat">
            <a:solidFill>
              <a:srgbClr val="0071C9"/>
            </a:solidFill>
            <a:prstDash val="lgDash"/>
            <a:headEnd type="none" w="sm" len="sm"/>
            <a:tailEnd type="none" w="sm" len="sm"/>
          </a:ln>
        </p:spPr>
      </p:sp>
      <p:sp>
        <p:nvSpPr>
          <p:cNvPr id="27" name="AutoShape 27"/>
          <p:cNvSpPr/>
          <p:nvPr/>
        </p:nvSpPr>
        <p:spPr>
          <a:xfrm flipH="1">
            <a:off x="17468850" y="140083"/>
            <a:ext cx="0" cy="7280148"/>
          </a:xfrm>
          <a:prstGeom prst="line">
            <a:avLst/>
          </a:prstGeom>
          <a:ln w="114300" cap="flat">
            <a:solidFill>
              <a:srgbClr val="0071C9"/>
            </a:solidFill>
            <a:prstDash val="lgDash"/>
            <a:headEnd type="none" w="sm" len="sm"/>
            <a:tailEnd type="none" w="sm" len="sm"/>
          </a:ln>
        </p:spPr>
      </p:sp>
      <p:sp>
        <p:nvSpPr>
          <p:cNvPr id="28" name="AutoShape 28"/>
          <p:cNvSpPr/>
          <p:nvPr/>
        </p:nvSpPr>
        <p:spPr>
          <a:xfrm>
            <a:off x="6101520" y="9258300"/>
            <a:ext cx="8903899" cy="0"/>
          </a:xfrm>
          <a:prstGeom prst="line">
            <a:avLst/>
          </a:prstGeom>
          <a:ln w="114300" cap="flat">
            <a:solidFill>
              <a:srgbClr val="0071C9"/>
            </a:solidFill>
            <a:prstDash val="lgDash"/>
            <a:headEnd type="none" w="sm" len="sm"/>
            <a:tailEnd type="none" w="sm" len="sm"/>
          </a:ln>
        </p:spPr>
      </p:sp>
      <p:sp>
        <p:nvSpPr>
          <p:cNvPr id="29" name="AutoShape 29"/>
          <p:cNvSpPr/>
          <p:nvPr/>
        </p:nvSpPr>
        <p:spPr>
          <a:xfrm>
            <a:off x="6534627" y="9448800"/>
            <a:ext cx="8903899" cy="0"/>
          </a:xfrm>
          <a:prstGeom prst="line">
            <a:avLst/>
          </a:prstGeom>
          <a:ln w="114300" cap="flat">
            <a:solidFill>
              <a:srgbClr val="0071C9"/>
            </a:solidFill>
            <a:prstDash val="lgDash"/>
            <a:headEnd type="none" w="sm" len="sm"/>
            <a:tailEnd type="none" w="sm" len="sm"/>
          </a:ln>
        </p:spPr>
      </p:sp>
      <p:sp>
        <p:nvSpPr>
          <p:cNvPr id="30" name="TextBox 30"/>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6</a:t>
            </a:r>
            <a:endParaRPr lang="en-US" sz="3280">
              <a:solidFill>
                <a:srgbClr val="56AEFF"/>
              </a:solidFill>
              <a:latin typeface="DM Sans Itali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0">
            <a:off x="11384426" y="4586506"/>
            <a:ext cx="4031156" cy="1297710"/>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rot="0">
            <a:off x="12222392" y="1996836"/>
            <a:ext cx="2372372" cy="2237245"/>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rot="0">
            <a:off x="9654037" y="7686899"/>
            <a:ext cx="7605263" cy="1471178"/>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rot="0">
            <a:off x="10612784" y="6131866"/>
            <a:ext cx="5671831" cy="1309516"/>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12988971" y="6152741"/>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2533666" y="6702799"/>
            <a:ext cx="957654" cy="738583"/>
          </a:xfrm>
          <a:prstGeom prst="rect">
            <a:avLst/>
          </a:prstGeom>
        </p:spPr>
        <p:txBody>
          <a:bodyPr lIns="0" tIns="0" rIns="0" bIns="0" rtlCol="0" anchor="t">
            <a:spAutoFit/>
          </a:bodyPr>
          <a:lstStyle/>
          <a:p>
            <a:pPr marL="0" lvl="0" indent="0" algn="ctr">
              <a:lnSpc>
                <a:spcPts val="6015"/>
              </a:lnSpc>
              <a:spcBef>
                <a:spcPct val="0"/>
              </a:spcBef>
            </a:pPr>
            <a:r>
              <a:rPr lang="en-US" sz="4355">
                <a:solidFill>
                  <a:srgbClr val="4BD1FB"/>
                </a:solidFill>
                <a:latin typeface="DM Sans Bold"/>
              </a:rPr>
              <a:t>03</a:t>
            </a:r>
            <a:endParaRPr lang="en-US" sz="4355">
              <a:solidFill>
                <a:srgbClr val="4BD1FB"/>
              </a:solidFill>
              <a:latin typeface="DM Sans Bold"/>
            </a:endParaRPr>
          </a:p>
        </p:txBody>
      </p:sp>
      <p:sp>
        <p:nvSpPr>
          <p:cNvPr id="12" name="TextBox 12"/>
          <p:cNvSpPr txBox="1"/>
          <p:nvPr/>
        </p:nvSpPr>
        <p:spPr>
          <a:xfrm>
            <a:off x="2533666" y="7851218"/>
            <a:ext cx="957654" cy="738583"/>
          </a:xfrm>
          <a:prstGeom prst="rect">
            <a:avLst/>
          </a:prstGeom>
        </p:spPr>
        <p:txBody>
          <a:bodyPr lIns="0" tIns="0" rIns="0" bIns="0" rtlCol="0" anchor="t">
            <a:spAutoFit/>
          </a:bodyPr>
          <a:lstStyle/>
          <a:p>
            <a:pPr marL="0" lvl="0" indent="0" algn="ctr">
              <a:lnSpc>
                <a:spcPts val="6015"/>
              </a:lnSpc>
              <a:spcBef>
                <a:spcPct val="0"/>
              </a:spcBef>
            </a:pPr>
            <a:r>
              <a:rPr lang="en-US" sz="4355">
                <a:solidFill>
                  <a:srgbClr val="4BD1FB"/>
                </a:solidFill>
                <a:latin typeface="DM Sans Bold"/>
              </a:rPr>
              <a:t>04</a:t>
            </a:r>
            <a:endParaRPr lang="en-US" sz="4355">
              <a:solidFill>
                <a:srgbClr val="4BD1FB"/>
              </a:solidFill>
              <a:latin typeface="DM Sans Bold"/>
            </a:endParaRPr>
          </a:p>
        </p:txBody>
      </p:sp>
      <p:sp>
        <p:nvSpPr>
          <p:cNvPr id="13" name="Freeform 13"/>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AutoShape 15"/>
          <p:cNvSpPr/>
          <p:nvPr/>
        </p:nvSpPr>
        <p:spPr>
          <a:xfrm flipH="1" flipV="1">
            <a:off x="2750911" y="5498629"/>
            <a:ext cx="586120" cy="0"/>
          </a:xfrm>
          <a:prstGeom prst="line">
            <a:avLst/>
          </a:prstGeom>
          <a:ln w="47625" cap="flat">
            <a:solidFill>
              <a:srgbClr val="4BD1FB"/>
            </a:solidFill>
            <a:prstDash val="solid"/>
            <a:headEnd type="none" w="sm" len="sm"/>
            <a:tailEnd type="none" w="sm" len="sm"/>
          </a:ln>
        </p:spPr>
      </p:sp>
      <p:sp>
        <p:nvSpPr>
          <p:cNvPr id="16" name="AutoShape 16"/>
          <p:cNvSpPr/>
          <p:nvPr/>
        </p:nvSpPr>
        <p:spPr>
          <a:xfrm flipH="1" flipV="1">
            <a:off x="2687955" y="6633844"/>
            <a:ext cx="586120" cy="0"/>
          </a:xfrm>
          <a:prstGeom prst="line">
            <a:avLst/>
          </a:prstGeom>
          <a:ln w="47625" cap="flat">
            <a:solidFill>
              <a:srgbClr val="4BD1FB"/>
            </a:solidFill>
            <a:prstDash val="solid"/>
            <a:headEnd type="none" w="sm" len="sm"/>
            <a:tailEnd type="none" w="sm" len="sm"/>
          </a:ln>
        </p:spPr>
      </p:sp>
      <p:sp>
        <p:nvSpPr>
          <p:cNvPr id="17" name="AutoShape 17"/>
          <p:cNvSpPr/>
          <p:nvPr/>
        </p:nvSpPr>
        <p:spPr>
          <a:xfrm flipH="1" flipV="1">
            <a:off x="2687955" y="7771150"/>
            <a:ext cx="586120" cy="0"/>
          </a:xfrm>
          <a:prstGeom prst="line">
            <a:avLst/>
          </a:prstGeom>
          <a:ln w="47625" cap="flat">
            <a:solidFill>
              <a:srgbClr val="4BD1FB"/>
            </a:solidFill>
            <a:prstDash val="solid"/>
            <a:headEnd type="none" w="sm" len="sm"/>
            <a:tailEnd type="none" w="sm" len="sm"/>
          </a:ln>
        </p:spPr>
      </p:sp>
      <p:sp>
        <p:nvSpPr>
          <p:cNvPr id="18" name="Freeform 18"/>
          <p:cNvSpPr/>
          <p:nvPr/>
        </p:nvSpPr>
        <p:spPr>
          <a:xfrm>
            <a:off x="12359247" y="4724316"/>
            <a:ext cx="997975" cy="997975"/>
          </a:xfrm>
          <a:custGeom>
            <a:avLst/>
            <a:gdLst/>
            <a:ahLst/>
            <a:cxnLst/>
            <a:rect l="l" t="t" r="r" b="b"/>
            <a:pathLst>
              <a:path w="997975" h="997975">
                <a:moveTo>
                  <a:pt x="0" y="0"/>
                </a:moveTo>
                <a:lnTo>
                  <a:pt x="997975" y="0"/>
                </a:lnTo>
                <a:lnTo>
                  <a:pt x="997975" y="997975"/>
                </a:lnTo>
                <a:lnTo>
                  <a:pt x="0" y="9979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13456668" y="4715006"/>
            <a:ext cx="1041375" cy="935936"/>
          </a:xfrm>
          <a:custGeom>
            <a:avLst/>
            <a:gdLst/>
            <a:ahLst/>
            <a:cxnLst/>
            <a:rect l="l" t="t" r="r" b="b"/>
            <a:pathLst>
              <a:path w="1041375" h="935936">
                <a:moveTo>
                  <a:pt x="0" y="0"/>
                </a:moveTo>
                <a:lnTo>
                  <a:pt x="1041376" y="0"/>
                </a:lnTo>
                <a:lnTo>
                  <a:pt x="1041376" y="935936"/>
                </a:lnTo>
                <a:lnTo>
                  <a:pt x="0" y="9359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2596623" y="1779083"/>
            <a:ext cx="8386001" cy="969645"/>
          </a:xfrm>
          <a:prstGeom prst="rect">
            <a:avLst/>
          </a:prstGeom>
        </p:spPr>
        <p:txBody>
          <a:bodyPr lIns="0" tIns="0" rIns="0" bIns="0" rtlCol="0" anchor="t">
            <a:spAutoFit/>
          </a:bodyPr>
          <a:lstStyle/>
          <a:p>
            <a:pPr marL="0" lvl="0" indent="0">
              <a:lnSpc>
                <a:spcPts val="7520"/>
              </a:lnSpc>
              <a:spcBef>
                <a:spcPct val="0"/>
              </a:spcBef>
            </a:pPr>
            <a:r>
              <a:rPr lang="en-US" sz="6270">
                <a:solidFill>
                  <a:srgbClr val="FFFFFF"/>
                </a:solidFill>
                <a:latin typeface="Now Bold" panose="00000800000000000000"/>
              </a:rPr>
              <a:t>PROJECT MANAGER</a:t>
            </a:r>
            <a:endParaRPr lang="en-US" sz="6270">
              <a:solidFill>
                <a:srgbClr val="FFFFFF"/>
              </a:solidFill>
              <a:latin typeface="Now Bold" panose="00000800000000000000"/>
            </a:endParaRPr>
          </a:p>
        </p:txBody>
      </p:sp>
      <p:sp>
        <p:nvSpPr>
          <p:cNvPr id="21" name="TextBox 21"/>
          <p:cNvSpPr txBox="1"/>
          <p:nvPr/>
        </p:nvSpPr>
        <p:spPr>
          <a:xfrm>
            <a:off x="2533666" y="4408373"/>
            <a:ext cx="957654" cy="738583"/>
          </a:xfrm>
          <a:prstGeom prst="rect">
            <a:avLst/>
          </a:prstGeom>
        </p:spPr>
        <p:txBody>
          <a:bodyPr lIns="0" tIns="0" rIns="0" bIns="0" rtlCol="0" anchor="t">
            <a:spAutoFit/>
          </a:bodyPr>
          <a:lstStyle/>
          <a:p>
            <a:pPr marL="0" lvl="0" indent="0" algn="ctr">
              <a:lnSpc>
                <a:spcPts val="6015"/>
              </a:lnSpc>
              <a:spcBef>
                <a:spcPct val="0"/>
              </a:spcBef>
            </a:pPr>
            <a:r>
              <a:rPr lang="en-US" sz="4355">
                <a:solidFill>
                  <a:srgbClr val="4BD1FB"/>
                </a:solidFill>
                <a:latin typeface="DM Sans Bold"/>
              </a:rPr>
              <a:t>01</a:t>
            </a:r>
            <a:endParaRPr lang="en-US" sz="4355">
              <a:solidFill>
                <a:srgbClr val="4BD1FB"/>
              </a:solidFill>
              <a:latin typeface="DM Sans Bold"/>
            </a:endParaRPr>
          </a:p>
        </p:txBody>
      </p:sp>
      <p:sp>
        <p:nvSpPr>
          <p:cNvPr id="22" name="TextBox 22"/>
          <p:cNvSpPr txBox="1"/>
          <p:nvPr/>
        </p:nvSpPr>
        <p:spPr>
          <a:xfrm>
            <a:off x="2533666" y="5556793"/>
            <a:ext cx="957654" cy="738583"/>
          </a:xfrm>
          <a:prstGeom prst="rect">
            <a:avLst/>
          </a:prstGeom>
        </p:spPr>
        <p:txBody>
          <a:bodyPr lIns="0" tIns="0" rIns="0" bIns="0" rtlCol="0" anchor="t">
            <a:spAutoFit/>
          </a:bodyPr>
          <a:lstStyle/>
          <a:p>
            <a:pPr marL="0" lvl="0" indent="0" algn="ctr">
              <a:lnSpc>
                <a:spcPts val="6015"/>
              </a:lnSpc>
              <a:spcBef>
                <a:spcPct val="0"/>
              </a:spcBef>
            </a:pPr>
            <a:r>
              <a:rPr lang="en-US" sz="4355">
                <a:solidFill>
                  <a:srgbClr val="4BD1FB"/>
                </a:solidFill>
                <a:latin typeface="DM Sans Bold"/>
              </a:rPr>
              <a:t>02</a:t>
            </a:r>
            <a:endParaRPr lang="en-US" sz="4355">
              <a:solidFill>
                <a:srgbClr val="4BD1FB"/>
              </a:solidFill>
              <a:latin typeface="DM Sans Bold"/>
            </a:endParaRPr>
          </a:p>
        </p:txBody>
      </p:sp>
      <p:sp>
        <p:nvSpPr>
          <p:cNvPr id="23" name="TextBox 23"/>
          <p:cNvSpPr txBox="1"/>
          <p:nvPr/>
        </p:nvSpPr>
        <p:spPr>
          <a:xfrm>
            <a:off x="2596623" y="2693483"/>
            <a:ext cx="8678831" cy="866415"/>
          </a:xfrm>
          <a:prstGeom prst="rect">
            <a:avLst/>
          </a:prstGeom>
        </p:spPr>
        <p:txBody>
          <a:bodyPr lIns="0" tIns="0" rIns="0" bIns="0" rtlCol="0" anchor="t">
            <a:spAutoFit/>
          </a:bodyPr>
          <a:lstStyle/>
          <a:p>
            <a:pPr marL="0" lvl="0" indent="0" algn="l">
              <a:lnSpc>
                <a:spcPts val="3470"/>
              </a:lnSpc>
              <a:spcBef>
                <a:spcPct val="0"/>
              </a:spcBef>
            </a:pPr>
            <a:r>
              <a:rPr lang="en-US" sz="2515">
                <a:solidFill>
                  <a:srgbClr val="FFFFFF"/>
                </a:solidFill>
                <a:latin typeface="DM Sans"/>
              </a:rPr>
              <a:t>Vai trò của một Project Manager là quản lý và điều hành toàn bộ quá trình dự án</a:t>
            </a:r>
            <a:endParaRPr lang="en-US" sz="2515">
              <a:solidFill>
                <a:srgbClr val="FFFFFF"/>
              </a:solidFill>
              <a:latin typeface="DM Sans"/>
            </a:endParaRPr>
          </a:p>
        </p:txBody>
      </p:sp>
      <p:sp>
        <p:nvSpPr>
          <p:cNvPr id="24" name="TextBox 24"/>
          <p:cNvSpPr txBox="1"/>
          <p:nvPr/>
        </p:nvSpPr>
        <p:spPr>
          <a:xfrm>
            <a:off x="3491320" y="4348771"/>
            <a:ext cx="6345242" cy="1140333"/>
          </a:xfrm>
          <a:prstGeom prst="rect">
            <a:avLst/>
          </a:prstGeom>
        </p:spPr>
        <p:txBody>
          <a:bodyPr lIns="0" tIns="0" rIns="0" bIns="0" rtlCol="0" anchor="t">
            <a:spAutoFit/>
          </a:bodyPr>
          <a:lstStyle/>
          <a:p>
            <a:pPr marL="0" lvl="0" indent="0" algn="l">
              <a:lnSpc>
                <a:spcPts val="3035"/>
              </a:lnSpc>
              <a:spcBef>
                <a:spcPct val="0"/>
              </a:spcBef>
            </a:pPr>
            <a:r>
              <a:rPr lang="en-US" sz="2200">
                <a:solidFill>
                  <a:srgbClr val="FFFFFF"/>
                </a:solidFill>
                <a:latin typeface="DM Sans"/>
              </a:rPr>
              <a:t>Xác định các công việc cụ thể cần thực hiện để hoàn thành một dự án và kiếm soát quá trình thực hiện các công việc đó</a:t>
            </a:r>
            <a:endParaRPr lang="en-US" sz="2200">
              <a:solidFill>
                <a:srgbClr val="FFFFFF"/>
              </a:solidFill>
              <a:latin typeface="DM Sans"/>
            </a:endParaRPr>
          </a:p>
        </p:txBody>
      </p:sp>
      <p:sp>
        <p:nvSpPr>
          <p:cNvPr id="25" name="TextBox 25"/>
          <p:cNvSpPr txBox="1"/>
          <p:nvPr/>
        </p:nvSpPr>
        <p:spPr>
          <a:xfrm>
            <a:off x="3491320" y="5606076"/>
            <a:ext cx="6345242" cy="1140333"/>
          </a:xfrm>
          <a:prstGeom prst="rect">
            <a:avLst/>
          </a:prstGeom>
        </p:spPr>
        <p:txBody>
          <a:bodyPr lIns="0" tIns="0" rIns="0" bIns="0" rtlCol="0" anchor="t">
            <a:spAutoFit/>
          </a:bodyPr>
          <a:lstStyle/>
          <a:p>
            <a:pPr marL="0" lvl="0" indent="0" algn="l">
              <a:lnSpc>
                <a:spcPts val="3035"/>
              </a:lnSpc>
              <a:spcBef>
                <a:spcPct val="0"/>
              </a:spcBef>
            </a:pPr>
            <a:r>
              <a:rPr lang="en-US" sz="2200">
                <a:solidFill>
                  <a:srgbClr val="FFFFFF"/>
                </a:solidFill>
                <a:latin typeface="DM Sans"/>
              </a:rPr>
              <a:t>Xác định phạm vi dự án, thiết lập mục tiêu và lên kế hoạch chi tiết về lịch trình, nguồn lực và ngân sách</a:t>
            </a:r>
            <a:endParaRPr lang="en-US" sz="2200">
              <a:solidFill>
                <a:srgbClr val="FFFFFF"/>
              </a:solidFill>
              <a:latin typeface="DM Sans"/>
            </a:endParaRPr>
          </a:p>
        </p:txBody>
      </p:sp>
      <p:sp>
        <p:nvSpPr>
          <p:cNvPr id="26" name="TextBox 26"/>
          <p:cNvSpPr txBox="1"/>
          <p:nvPr/>
        </p:nvSpPr>
        <p:spPr>
          <a:xfrm>
            <a:off x="3491320" y="6813175"/>
            <a:ext cx="6345242" cy="759333"/>
          </a:xfrm>
          <a:prstGeom prst="rect">
            <a:avLst/>
          </a:prstGeom>
        </p:spPr>
        <p:txBody>
          <a:bodyPr lIns="0" tIns="0" rIns="0" bIns="0" rtlCol="0" anchor="t">
            <a:spAutoFit/>
          </a:bodyPr>
          <a:lstStyle/>
          <a:p>
            <a:pPr marL="0" lvl="0" indent="0" algn="l">
              <a:lnSpc>
                <a:spcPts val="3035"/>
              </a:lnSpc>
              <a:spcBef>
                <a:spcPct val="0"/>
              </a:spcBef>
            </a:pPr>
            <a:r>
              <a:rPr lang="en-US" sz="2200">
                <a:solidFill>
                  <a:srgbClr val="FFFFFF"/>
                </a:solidFill>
                <a:latin typeface="DM Sans"/>
              </a:rPr>
              <a:t>Là người trung gian trong việc truyền thông giữa các bên liên quan trong dự án</a:t>
            </a:r>
            <a:endParaRPr lang="en-US" sz="2200">
              <a:solidFill>
                <a:srgbClr val="FFFFFF"/>
              </a:solidFill>
              <a:latin typeface="DM Sans"/>
            </a:endParaRPr>
          </a:p>
        </p:txBody>
      </p:sp>
      <p:sp>
        <p:nvSpPr>
          <p:cNvPr id="27" name="TextBox 27"/>
          <p:cNvSpPr txBox="1"/>
          <p:nvPr/>
        </p:nvSpPr>
        <p:spPr>
          <a:xfrm>
            <a:off x="3491320" y="7880688"/>
            <a:ext cx="6345242" cy="759333"/>
          </a:xfrm>
          <a:prstGeom prst="rect">
            <a:avLst/>
          </a:prstGeom>
        </p:spPr>
        <p:txBody>
          <a:bodyPr lIns="0" tIns="0" rIns="0" bIns="0" rtlCol="0" anchor="t">
            <a:spAutoFit/>
          </a:bodyPr>
          <a:lstStyle/>
          <a:p>
            <a:pPr marL="0" lvl="0" indent="0" algn="l">
              <a:lnSpc>
                <a:spcPts val="3035"/>
              </a:lnSpc>
              <a:spcBef>
                <a:spcPct val="0"/>
              </a:spcBef>
            </a:pPr>
            <a:r>
              <a:rPr lang="en-US" sz="2200">
                <a:solidFill>
                  <a:srgbClr val="FFFFFF"/>
                </a:solidFill>
                <a:latin typeface="DM Sans"/>
              </a:rPr>
              <a:t>Có nhiệm vụ đánh giá tổng thể về dự án, báo cáo kết quả, tiến trình dự án</a:t>
            </a:r>
            <a:endParaRPr lang="en-US" sz="2200">
              <a:solidFill>
                <a:srgbClr val="FFFFFF"/>
              </a:solidFill>
              <a:latin typeface="DM Sans"/>
            </a:endParaRPr>
          </a:p>
        </p:txBody>
      </p:sp>
      <p:sp>
        <p:nvSpPr>
          <p:cNvPr id="28" name="Freeform 28"/>
          <p:cNvSpPr/>
          <p:nvPr/>
        </p:nvSpPr>
        <p:spPr>
          <a:xfrm>
            <a:off x="12960079" y="3004207"/>
            <a:ext cx="1005515" cy="925074"/>
          </a:xfrm>
          <a:custGeom>
            <a:avLst/>
            <a:gdLst/>
            <a:ahLst/>
            <a:cxnLst/>
            <a:rect l="l" t="t" r="r" b="b"/>
            <a:pathLst>
              <a:path w="1005515" h="925074">
                <a:moveTo>
                  <a:pt x="0" y="0"/>
                </a:moveTo>
                <a:lnTo>
                  <a:pt x="1005516" y="0"/>
                </a:lnTo>
                <a:lnTo>
                  <a:pt x="1005516" y="925074"/>
                </a:lnTo>
                <a:lnTo>
                  <a:pt x="0" y="9250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12967340" y="7850957"/>
            <a:ext cx="1158748" cy="1189014"/>
          </a:xfrm>
          <a:custGeom>
            <a:avLst/>
            <a:gdLst/>
            <a:ahLst/>
            <a:cxnLst/>
            <a:rect l="l" t="t" r="r" b="b"/>
            <a:pathLst>
              <a:path w="1158748" h="1189014">
                <a:moveTo>
                  <a:pt x="0" y="0"/>
                </a:moveTo>
                <a:lnTo>
                  <a:pt x="1158748" y="0"/>
                </a:lnTo>
                <a:lnTo>
                  <a:pt x="1158748" y="1189014"/>
                </a:lnTo>
                <a:lnTo>
                  <a:pt x="0" y="11890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TextBox 30"/>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7</a:t>
            </a:r>
            <a:endParaRPr lang="en-US" sz="3280">
              <a:solidFill>
                <a:srgbClr val="56AEFF"/>
              </a:solidFill>
              <a:latin typeface="DM Sans Itali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3"/>
            <a:stretch>
              <a:fillRect t="-99999"/>
            </a:stretch>
          </a:blipFill>
        </p:spPr>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3"/>
            <a:stretch>
              <a:fillRect t="-99999"/>
            </a:stretch>
          </a:blipFill>
        </p:spPr>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3"/>
            <a:stretch>
              <a:fillRect t="-99999"/>
            </a:stretch>
          </a:blipFill>
        </p:spPr>
      </p:sp>
      <p:grpSp>
        <p:nvGrpSpPr>
          <p:cNvPr id="6" name="Group 6"/>
          <p:cNvGrpSpPr/>
          <p:nvPr/>
        </p:nvGrpSpPr>
        <p:grpSpPr>
          <a:xfrm rot="0">
            <a:off x="2290722" y="4206681"/>
            <a:ext cx="4297048" cy="4206015"/>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05"/>
                </a:lnSpc>
              </a:pPr>
            </a:p>
          </p:txBody>
        </p:sp>
      </p:grpSp>
      <p:grpSp>
        <p:nvGrpSpPr>
          <p:cNvPr id="9" name="Group 9"/>
          <p:cNvGrpSpPr/>
          <p:nvPr/>
        </p:nvGrpSpPr>
        <p:grpSpPr>
          <a:xfrm rot="0">
            <a:off x="6993607" y="4206681"/>
            <a:ext cx="4297048" cy="4206015"/>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05"/>
                </a:lnSpc>
              </a:pPr>
            </a:p>
          </p:txBody>
        </p:sp>
      </p:grpSp>
      <p:grpSp>
        <p:nvGrpSpPr>
          <p:cNvPr id="12" name="Group 12"/>
          <p:cNvGrpSpPr/>
          <p:nvPr/>
        </p:nvGrpSpPr>
        <p:grpSpPr>
          <a:xfrm rot="0">
            <a:off x="11700230" y="4206681"/>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05"/>
                </a:lnSpc>
              </a:p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TextBox 16"/>
          <p:cNvSpPr txBox="1"/>
          <p:nvPr/>
        </p:nvSpPr>
        <p:spPr>
          <a:xfrm>
            <a:off x="5045356" y="1718581"/>
            <a:ext cx="8197288" cy="824609"/>
          </a:xfrm>
          <a:prstGeom prst="rect">
            <a:avLst/>
          </a:prstGeom>
        </p:spPr>
        <p:txBody>
          <a:bodyPr lIns="0" tIns="0" rIns="0" bIns="0" rtlCol="0" anchor="t">
            <a:spAutoFit/>
          </a:bodyPr>
          <a:lstStyle/>
          <a:p>
            <a:pPr marL="0" lvl="0" indent="0" algn="ctr">
              <a:lnSpc>
                <a:spcPts val="6450"/>
              </a:lnSpc>
              <a:spcBef>
                <a:spcPct val="0"/>
              </a:spcBef>
            </a:pPr>
            <a:r>
              <a:rPr lang="en-US" sz="5375">
                <a:solidFill>
                  <a:srgbClr val="FFFFFF"/>
                </a:solidFill>
                <a:latin typeface="Now Bold" panose="00000800000000000000"/>
              </a:rPr>
              <a:t>SECURITY ENGINEER</a:t>
            </a:r>
            <a:endParaRPr lang="en-US" sz="5375">
              <a:solidFill>
                <a:srgbClr val="FFFFFF"/>
              </a:solidFill>
              <a:latin typeface="Now Bold" panose="00000800000000000000"/>
            </a:endParaRPr>
          </a:p>
        </p:txBody>
      </p:sp>
      <p:sp>
        <p:nvSpPr>
          <p:cNvPr id="17" name="TextBox 17"/>
          <p:cNvSpPr txBox="1"/>
          <p:nvPr/>
        </p:nvSpPr>
        <p:spPr>
          <a:xfrm>
            <a:off x="3843721" y="2641730"/>
            <a:ext cx="10596820" cy="790806"/>
          </a:xfrm>
          <a:prstGeom prst="rect">
            <a:avLst/>
          </a:prstGeom>
        </p:spPr>
        <p:txBody>
          <a:bodyPr lIns="0" tIns="0" rIns="0" bIns="0" rtlCol="0" anchor="t">
            <a:spAutoFit/>
          </a:bodyPr>
          <a:lstStyle/>
          <a:p>
            <a:pPr marL="0" lvl="0" indent="0" algn="ctr">
              <a:lnSpc>
                <a:spcPts val="3235"/>
              </a:lnSpc>
              <a:spcBef>
                <a:spcPct val="0"/>
              </a:spcBef>
            </a:pPr>
            <a:r>
              <a:rPr lang="en-US" sz="2345">
                <a:solidFill>
                  <a:srgbClr val="FFFFFF"/>
                </a:solidFill>
                <a:latin typeface="DM Sans"/>
              </a:rPr>
              <a:t>Có vai trò bảo vệ hệ thống máy tính, mạng lưới, và dữ liệu của tổ chức khỏi các cuộc tấn công mạng và rủi ro về bảo mật</a:t>
            </a:r>
            <a:endParaRPr lang="en-US" sz="2345">
              <a:solidFill>
                <a:srgbClr val="FFFFFF"/>
              </a:solidFill>
              <a:latin typeface="DM Sans"/>
            </a:endParaRPr>
          </a:p>
        </p:txBody>
      </p:sp>
      <p:sp>
        <p:nvSpPr>
          <p:cNvPr id="18" name="TextBox 18"/>
          <p:cNvSpPr txBox="1"/>
          <p:nvPr/>
        </p:nvSpPr>
        <p:spPr>
          <a:xfrm>
            <a:off x="2711792" y="6262377"/>
            <a:ext cx="3432147" cy="385572"/>
          </a:xfrm>
          <a:prstGeom prst="rect">
            <a:avLst/>
          </a:prstGeom>
        </p:spPr>
        <p:txBody>
          <a:bodyPr lIns="0" tIns="0" rIns="0" bIns="0" rtlCol="0" anchor="t">
            <a:spAutoFit/>
          </a:bodyPr>
          <a:lstStyle/>
          <a:p>
            <a:pPr marL="0" lvl="0" indent="0" algn="ctr">
              <a:lnSpc>
                <a:spcPts val="3175"/>
              </a:lnSpc>
              <a:spcBef>
                <a:spcPct val="0"/>
              </a:spcBef>
            </a:pPr>
            <a:r>
              <a:rPr lang="en-US" sz="2300">
                <a:solidFill>
                  <a:srgbClr val="0071C9"/>
                </a:solidFill>
                <a:latin typeface="DM Sans Bold"/>
              </a:rPr>
              <a:t>Nhiệm vụ 1</a:t>
            </a:r>
            <a:endParaRPr lang="en-US" sz="2300">
              <a:solidFill>
                <a:srgbClr val="0071C9"/>
              </a:solidFill>
              <a:latin typeface="DM Sans Bold"/>
            </a:endParaRPr>
          </a:p>
        </p:txBody>
      </p:sp>
      <p:sp>
        <p:nvSpPr>
          <p:cNvPr id="19" name="TextBox 19"/>
          <p:cNvSpPr txBox="1"/>
          <p:nvPr/>
        </p:nvSpPr>
        <p:spPr>
          <a:xfrm>
            <a:off x="7543627" y="6743199"/>
            <a:ext cx="3200745" cy="1276350"/>
          </a:xfrm>
          <a:prstGeom prst="rect">
            <a:avLst/>
          </a:prstGeom>
        </p:spPr>
        <p:txBody>
          <a:bodyPr lIns="0" tIns="0" rIns="0" bIns="0" rtlCol="0" anchor="t">
            <a:spAutoFit/>
          </a:bodyPr>
          <a:lstStyle/>
          <a:p>
            <a:pPr marL="0" lvl="0" indent="0" algn="ctr">
              <a:lnSpc>
                <a:spcPts val="3450"/>
              </a:lnSpc>
              <a:spcBef>
                <a:spcPct val="0"/>
              </a:spcBef>
            </a:pPr>
            <a:r>
              <a:rPr lang="en-US" sz="2500">
                <a:solidFill>
                  <a:srgbClr val="051D40"/>
                </a:solidFill>
                <a:latin typeface="DM Sans"/>
              </a:rPr>
              <a:t>Tham gia vào việc thiết kế các biện pháp bảo mật</a:t>
            </a:r>
            <a:endParaRPr lang="en-US" sz="2500">
              <a:solidFill>
                <a:srgbClr val="051D40"/>
              </a:solidFill>
              <a:latin typeface="DM Sans"/>
            </a:endParaRPr>
          </a:p>
        </p:txBody>
      </p:sp>
      <p:sp>
        <p:nvSpPr>
          <p:cNvPr id="20" name="TextBox 20"/>
          <p:cNvSpPr txBox="1"/>
          <p:nvPr/>
        </p:nvSpPr>
        <p:spPr>
          <a:xfrm>
            <a:off x="7946418" y="6262377"/>
            <a:ext cx="2395164" cy="385572"/>
          </a:xfrm>
          <a:prstGeom prst="rect">
            <a:avLst/>
          </a:prstGeom>
        </p:spPr>
        <p:txBody>
          <a:bodyPr lIns="0" tIns="0" rIns="0" bIns="0" rtlCol="0" anchor="t">
            <a:spAutoFit/>
          </a:bodyPr>
          <a:lstStyle/>
          <a:p>
            <a:pPr marL="0" lvl="0" indent="0" algn="ctr">
              <a:lnSpc>
                <a:spcPts val="3175"/>
              </a:lnSpc>
              <a:spcBef>
                <a:spcPct val="0"/>
              </a:spcBef>
            </a:pPr>
            <a:r>
              <a:rPr lang="en-US" sz="2300">
                <a:solidFill>
                  <a:srgbClr val="F1945B"/>
                </a:solidFill>
                <a:latin typeface="DM Sans Bold"/>
              </a:rPr>
              <a:t>Nhiệm vụ 2</a:t>
            </a:r>
            <a:endParaRPr lang="en-US" sz="2300">
              <a:solidFill>
                <a:srgbClr val="F1945B"/>
              </a:solidFill>
              <a:latin typeface="DM Sans Bold"/>
            </a:endParaRPr>
          </a:p>
        </p:txBody>
      </p:sp>
      <p:sp>
        <p:nvSpPr>
          <p:cNvPr id="21" name="Freeform 21"/>
          <p:cNvSpPr/>
          <p:nvPr/>
        </p:nvSpPr>
        <p:spPr>
          <a:xfrm>
            <a:off x="3728082" y="4615159"/>
            <a:ext cx="1399568" cy="1399568"/>
          </a:xfrm>
          <a:custGeom>
            <a:avLst/>
            <a:gdLst/>
            <a:ahLst/>
            <a:cxnLst/>
            <a:rect l="l" t="t" r="r" b="b"/>
            <a:pathLst>
              <a:path w="1399568" h="1399568">
                <a:moveTo>
                  <a:pt x="0" y="0"/>
                </a:moveTo>
                <a:lnTo>
                  <a:pt x="1399567" y="0"/>
                </a:lnTo>
                <a:lnTo>
                  <a:pt x="1399567" y="1399568"/>
                </a:lnTo>
                <a:lnTo>
                  <a:pt x="0" y="139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13369571" y="4680294"/>
            <a:ext cx="958365" cy="1334433"/>
          </a:xfrm>
          <a:custGeom>
            <a:avLst/>
            <a:gdLst/>
            <a:ahLst/>
            <a:cxnLst/>
            <a:rect l="l" t="t" r="r" b="b"/>
            <a:pathLst>
              <a:path w="958365" h="1334433">
                <a:moveTo>
                  <a:pt x="0" y="0"/>
                </a:moveTo>
                <a:lnTo>
                  <a:pt x="958365" y="0"/>
                </a:lnTo>
                <a:lnTo>
                  <a:pt x="958365" y="1334433"/>
                </a:lnTo>
                <a:lnTo>
                  <a:pt x="0" y="13344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8400786" y="4507372"/>
            <a:ext cx="1482689" cy="1507355"/>
          </a:xfrm>
          <a:custGeom>
            <a:avLst/>
            <a:gdLst/>
            <a:ahLst/>
            <a:cxnLst/>
            <a:rect l="l" t="t" r="r" b="b"/>
            <a:pathLst>
              <a:path w="1482689" h="1507355">
                <a:moveTo>
                  <a:pt x="0" y="0"/>
                </a:moveTo>
                <a:lnTo>
                  <a:pt x="1482689" y="0"/>
                </a:lnTo>
                <a:lnTo>
                  <a:pt x="1482689" y="1507355"/>
                </a:lnTo>
                <a:lnTo>
                  <a:pt x="0" y="15073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12263487" y="6743199"/>
            <a:ext cx="3200745" cy="1276350"/>
          </a:xfrm>
          <a:prstGeom prst="rect">
            <a:avLst/>
          </a:prstGeom>
        </p:spPr>
        <p:txBody>
          <a:bodyPr lIns="0" tIns="0" rIns="0" bIns="0" rtlCol="0" anchor="t">
            <a:spAutoFit/>
          </a:bodyPr>
          <a:lstStyle/>
          <a:p>
            <a:pPr marL="0" lvl="0" indent="0" algn="ctr">
              <a:lnSpc>
                <a:spcPts val="3450"/>
              </a:lnSpc>
              <a:spcBef>
                <a:spcPct val="0"/>
              </a:spcBef>
            </a:pPr>
            <a:r>
              <a:rPr lang="en-US" sz="2500">
                <a:solidFill>
                  <a:srgbClr val="051D40"/>
                </a:solidFill>
                <a:latin typeface="DM Sans"/>
              </a:rPr>
              <a:t>Thực hiện kiếm tra bảo mật định kỳ cho hệ thống</a:t>
            </a:r>
            <a:endParaRPr lang="en-US" sz="2500">
              <a:solidFill>
                <a:srgbClr val="051D40"/>
              </a:solidFill>
              <a:latin typeface="DM Sans"/>
            </a:endParaRPr>
          </a:p>
        </p:txBody>
      </p:sp>
      <p:sp>
        <p:nvSpPr>
          <p:cNvPr id="25" name="TextBox 25"/>
          <p:cNvSpPr txBox="1"/>
          <p:nvPr/>
        </p:nvSpPr>
        <p:spPr>
          <a:xfrm>
            <a:off x="12666278" y="6262377"/>
            <a:ext cx="2395164" cy="385572"/>
          </a:xfrm>
          <a:prstGeom prst="rect">
            <a:avLst/>
          </a:prstGeom>
        </p:spPr>
        <p:txBody>
          <a:bodyPr lIns="0" tIns="0" rIns="0" bIns="0" rtlCol="0" anchor="t">
            <a:spAutoFit/>
          </a:bodyPr>
          <a:lstStyle/>
          <a:p>
            <a:pPr marL="0" lvl="0" indent="0" algn="ctr">
              <a:lnSpc>
                <a:spcPts val="3175"/>
              </a:lnSpc>
              <a:spcBef>
                <a:spcPct val="0"/>
              </a:spcBef>
            </a:pPr>
            <a:r>
              <a:rPr lang="en-US" sz="2300">
                <a:solidFill>
                  <a:srgbClr val="39B54A"/>
                </a:solidFill>
                <a:latin typeface="DM Sans Bold"/>
              </a:rPr>
              <a:t>Nhiệm vụ 3</a:t>
            </a:r>
            <a:endParaRPr lang="en-US" sz="2300">
              <a:solidFill>
                <a:srgbClr val="39B54A"/>
              </a:solidFill>
              <a:latin typeface="DM Sans Bold"/>
            </a:endParaRPr>
          </a:p>
        </p:txBody>
      </p:sp>
      <p:sp>
        <p:nvSpPr>
          <p:cNvPr id="26" name="TextBox 26"/>
          <p:cNvSpPr txBox="1"/>
          <p:nvPr/>
        </p:nvSpPr>
        <p:spPr>
          <a:xfrm>
            <a:off x="2792737" y="6743199"/>
            <a:ext cx="3303577" cy="1276350"/>
          </a:xfrm>
          <a:prstGeom prst="rect">
            <a:avLst/>
          </a:prstGeom>
        </p:spPr>
        <p:txBody>
          <a:bodyPr lIns="0" tIns="0" rIns="0" bIns="0" rtlCol="0" anchor="t">
            <a:spAutoFit/>
          </a:bodyPr>
          <a:lstStyle/>
          <a:p>
            <a:pPr marL="0" lvl="0" indent="0" algn="ctr">
              <a:lnSpc>
                <a:spcPts val="3450"/>
              </a:lnSpc>
              <a:spcBef>
                <a:spcPct val="0"/>
              </a:spcBef>
            </a:pPr>
            <a:r>
              <a:rPr lang="en-US" sz="2500">
                <a:solidFill>
                  <a:srgbClr val="051D40"/>
                </a:solidFill>
                <a:latin typeface="DM Sans"/>
              </a:rPr>
              <a:t>Xác định các rủi ro bảo mật tiềm ẩn trong dự án phát triển</a:t>
            </a:r>
            <a:endParaRPr lang="en-US" sz="2500">
              <a:solidFill>
                <a:srgbClr val="051D40"/>
              </a:solidFill>
              <a:latin typeface="DM Sans"/>
            </a:endParaRPr>
          </a:p>
        </p:txBody>
      </p:sp>
      <p:sp>
        <p:nvSpPr>
          <p:cNvPr id="27" name="TextBox 27"/>
          <p:cNvSpPr txBox="1"/>
          <p:nvPr/>
        </p:nvSpPr>
        <p:spPr>
          <a:xfrm>
            <a:off x="17259300" y="9656170"/>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8</a:t>
            </a:r>
            <a:endParaRPr lang="en-US" sz="3280">
              <a:solidFill>
                <a:srgbClr val="56AEFF"/>
              </a:solidFill>
              <a:latin typeface="DM Sans Itali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4523064" y="3893230"/>
            <a:ext cx="2845162" cy="4381054"/>
            <a:chOff x="0" y="0"/>
            <a:chExt cx="862412" cy="1327963"/>
          </a:xfrm>
        </p:grpSpPr>
        <p:sp>
          <p:nvSpPr>
            <p:cNvPr id="3" name="Freeform 3"/>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4" name="TextBox 4"/>
            <p:cNvSpPr txBox="1"/>
            <p:nvPr/>
          </p:nvSpPr>
          <p:spPr>
            <a:xfrm>
              <a:off x="0" y="-47625"/>
              <a:ext cx="812800" cy="860425"/>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5" name="Group 5"/>
          <p:cNvGrpSpPr>
            <a:grpSpLocks noChangeAspect="1"/>
          </p:cNvGrpSpPr>
          <p:nvPr/>
        </p:nvGrpSpPr>
        <p:grpSpPr>
          <a:xfrm rot="0">
            <a:off x="4636066" y="4112787"/>
            <a:ext cx="2448475" cy="2438911"/>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
              <a:stretch>
                <a:fillRect l="-3847" r="-134059" b="-25062"/>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id="8" name="Group 8"/>
          <p:cNvGrpSpPr/>
          <p:nvPr/>
        </p:nvGrpSpPr>
        <p:grpSpPr>
          <a:xfrm rot="0">
            <a:off x="7721419" y="3893230"/>
            <a:ext cx="2845162" cy="4381054"/>
            <a:chOff x="0" y="0"/>
            <a:chExt cx="862412" cy="1327963"/>
          </a:xfrm>
        </p:grpSpPr>
        <p:sp>
          <p:nvSpPr>
            <p:cNvPr id="9" name="Freeform 9"/>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10" name="TextBox 10"/>
            <p:cNvSpPr txBox="1"/>
            <p:nvPr/>
          </p:nvSpPr>
          <p:spPr>
            <a:xfrm>
              <a:off x="0" y="-47625"/>
              <a:ext cx="812800" cy="860425"/>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11" name="Group 11"/>
          <p:cNvGrpSpPr>
            <a:grpSpLocks noChangeAspect="1"/>
          </p:cNvGrpSpPr>
          <p:nvPr/>
        </p:nvGrpSpPr>
        <p:grpSpPr>
          <a:xfrm rot="0">
            <a:off x="7890839" y="4112787"/>
            <a:ext cx="2448475" cy="2438911"/>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5742" r="-76679"/>
              </a:stretch>
            </a:blipFill>
          </p:spPr>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id="14" name="Group 14"/>
          <p:cNvGrpSpPr/>
          <p:nvPr/>
        </p:nvGrpSpPr>
        <p:grpSpPr>
          <a:xfrm rot="0">
            <a:off x="10919774" y="3893230"/>
            <a:ext cx="2845162" cy="4381054"/>
            <a:chOff x="0" y="0"/>
            <a:chExt cx="862412" cy="1327963"/>
          </a:xfrm>
        </p:grpSpPr>
        <p:sp>
          <p:nvSpPr>
            <p:cNvPr id="15" name="Freeform 15"/>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16" name="TextBox 16"/>
            <p:cNvSpPr txBox="1"/>
            <p:nvPr/>
          </p:nvSpPr>
          <p:spPr>
            <a:xfrm>
              <a:off x="0" y="-47625"/>
              <a:ext cx="812800" cy="860425"/>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17" name="Group 17"/>
          <p:cNvGrpSpPr>
            <a:grpSpLocks noChangeAspect="1"/>
          </p:cNvGrpSpPr>
          <p:nvPr/>
        </p:nvGrpSpPr>
        <p:grpSpPr>
          <a:xfrm rot="0">
            <a:off x="11089194" y="4112787"/>
            <a:ext cx="2448475" cy="2438911"/>
            <a:chOff x="0" y="0"/>
            <a:chExt cx="6502400" cy="6477000"/>
          </a:xfrm>
        </p:grpSpPr>
        <p:sp>
          <p:nvSpPr>
            <p:cNvPr id="18" name="Freeform 1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r="223"/>
              </a:stretch>
            </a:blipFill>
          </p:spPr>
        </p:sp>
        <p:sp>
          <p:nvSpPr>
            <p:cNvPr id="19" name="Freeform 1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id="20" name="Freeform 20"/>
          <p:cNvSpPr/>
          <p:nvPr/>
        </p:nvSpPr>
        <p:spPr>
          <a:xfrm>
            <a:off x="4523064"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sp>
        <p:nvSpPr>
          <p:cNvPr id="21" name="Freeform 21"/>
          <p:cNvSpPr/>
          <p:nvPr/>
        </p:nvSpPr>
        <p:spPr>
          <a:xfrm>
            <a:off x="7721419"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sp>
        <p:nvSpPr>
          <p:cNvPr id="22" name="Freeform 22"/>
          <p:cNvSpPr/>
          <p:nvPr/>
        </p:nvSpPr>
        <p:spPr>
          <a:xfrm>
            <a:off x="10919774"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grpSp>
        <p:nvGrpSpPr>
          <p:cNvPr id="23" name="Group 23"/>
          <p:cNvGrpSpPr/>
          <p:nvPr/>
        </p:nvGrpSpPr>
        <p:grpSpPr>
          <a:xfrm rot="0">
            <a:off x="-690640" y="-1543050"/>
            <a:ext cx="19210521" cy="4453378"/>
            <a:chOff x="0" y="0"/>
            <a:chExt cx="5059561" cy="1172906"/>
          </a:xfrm>
        </p:grpSpPr>
        <p:sp>
          <p:nvSpPr>
            <p:cNvPr id="24" name="Freeform 24"/>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05"/>
                </a:lnSpc>
              </a:pPr>
            </a:p>
          </p:txBody>
        </p:sp>
      </p:grpSp>
      <p:sp>
        <p:nvSpPr>
          <p:cNvPr id="26" name="Freeform 26"/>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0" name="Group 30"/>
          <p:cNvGrpSpPr/>
          <p:nvPr/>
        </p:nvGrpSpPr>
        <p:grpSpPr>
          <a:xfrm rot="0">
            <a:off x="1154026" y="3893230"/>
            <a:ext cx="2845162" cy="4381054"/>
            <a:chOff x="0" y="0"/>
            <a:chExt cx="862412" cy="1327963"/>
          </a:xfrm>
        </p:grpSpPr>
        <p:sp>
          <p:nvSpPr>
            <p:cNvPr id="31" name="Freeform 31"/>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32" name="TextBox 32"/>
            <p:cNvSpPr txBox="1"/>
            <p:nvPr/>
          </p:nvSpPr>
          <p:spPr>
            <a:xfrm>
              <a:off x="0" y="-47625"/>
              <a:ext cx="812800" cy="860425"/>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33" name="Group 33"/>
          <p:cNvGrpSpPr/>
          <p:nvPr/>
        </p:nvGrpSpPr>
        <p:grpSpPr>
          <a:xfrm rot="0">
            <a:off x="14117361" y="3893230"/>
            <a:ext cx="2845162" cy="4381054"/>
            <a:chOff x="0" y="0"/>
            <a:chExt cx="862412" cy="1327963"/>
          </a:xfrm>
        </p:grpSpPr>
        <p:sp>
          <p:nvSpPr>
            <p:cNvPr id="34" name="Freeform 34"/>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35" name="TextBox 35"/>
            <p:cNvSpPr txBox="1"/>
            <p:nvPr/>
          </p:nvSpPr>
          <p:spPr>
            <a:xfrm>
              <a:off x="0" y="-47625"/>
              <a:ext cx="812800" cy="860425"/>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36" name="Group 36"/>
          <p:cNvGrpSpPr>
            <a:grpSpLocks noChangeAspect="1"/>
          </p:cNvGrpSpPr>
          <p:nvPr/>
        </p:nvGrpSpPr>
        <p:grpSpPr>
          <a:xfrm rot="0">
            <a:off x="14336436" y="4112787"/>
            <a:ext cx="2448475" cy="2438911"/>
            <a:chOff x="0" y="0"/>
            <a:chExt cx="6502400" cy="6477000"/>
          </a:xfrm>
        </p:grpSpPr>
        <p:sp>
          <p:nvSpPr>
            <p:cNvPr id="37" name="Freeform 3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a:stretch>
            </a:blipFill>
          </p:spPr>
        </p:sp>
        <p:sp>
          <p:nvSpPr>
            <p:cNvPr id="38" name="Freeform 3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id="39" name="Group 39"/>
          <p:cNvGrpSpPr>
            <a:grpSpLocks noChangeAspect="1"/>
          </p:cNvGrpSpPr>
          <p:nvPr/>
        </p:nvGrpSpPr>
        <p:grpSpPr>
          <a:xfrm rot="0">
            <a:off x="1352370" y="4112787"/>
            <a:ext cx="2448475" cy="2438911"/>
            <a:chOff x="0" y="0"/>
            <a:chExt cx="6502400" cy="6477000"/>
          </a:xfrm>
        </p:grpSpPr>
        <p:sp>
          <p:nvSpPr>
            <p:cNvPr id="40" name="Freeform 4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4083" r="-25246"/>
              </a:stretch>
            </a:blipFill>
          </p:spPr>
        </p:sp>
        <p:sp>
          <p:nvSpPr>
            <p:cNvPr id="41" name="Freeform 4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id="42" name="TextBox 42"/>
          <p:cNvSpPr txBox="1"/>
          <p:nvPr/>
        </p:nvSpPr>
        <p:spPr>
          <a:xfrm>
            <a:off x="3689295" y="1028700"/>
            <a:ext cx="10450651" cy="1463040"/>
          </a:xfrm>
          <a:prstGeom prst="rect">
            <a:avLst/>
          </a:prstGeom>
        </p:spPr>
        <p:txBody>
          <a:bodyPr lIns="0" tIns="0" rIns="0" bIns="0" rtlCol="0" anchor="t">
            <a:spAutoFit/>
          </a:bodyPr>
          <a:lstStyle/>
          <a:p>
            <a:pPr marL="0" lvl="0" indent="0" algn="ctr">
              <a:lnSpc>
                <a:spcPts val="5720"/>
              </a:lnSpc>
              <a:spcBef>
                <a:spcPct val="0"/>
              </a:spcBef>
            </a:pPr>
            <a:r>
              <a:rPr lang="en-US" sz="4765">
                <a:solidFill>
                  <a:srgbClr val="FFFFFF"/>
                </a:solidFill>
                <a:latin typeface="Now Bold" panose="00000800000000000000"/>
              </a:rPr>
              <a:t>MỘT SỐ VỊ TRÍ CÓ THỂ LÀM TRONG SECURITY ENGINEER</a:t>
            </a:r>
            <a:endParaRPr lang="en-US" sz="4765">
              <a:solidFill>
                <a:srgbClr val="FFFFFF"/>
              </a:solidFill>
              <a:latin typeface="Now Bold" panose="00000800000000000000"/>
            </a:endParaRPr>
          </a:p>
        </p:txBody>
      </p:sp>
      <p:sp>
        <p:nvSpPr>
          <p:cNvPr id="43" name="TextBox 43"/>
          <p:cNvSpPr txBox="1"/>
          <p:nvPr/>
        </p:nvSpPr>
        <p:spPr>
          <a:xfrm>
            <a:off x="4670331" y="6730047"/>
            <a:ext cx="2470628" cy="741003"/>
          </a:xfrm>
          <a:prstGeom prst="rect">
            <a:avLst/>
          </a:prstGeom>
        </p:spPr>
        <p:txBody>
          <a:bodyPr lIns="0" tIns="0" rIns="0" bIns="0" rtlCol="0" anchor="t">
            <a:spAutoFit/>
          </a:bodyPr>
          <a:lstStyle/>
          <a:p>
            <a:pPr algn="ctr">
              <a:lnSpc>
                <a:spcPts val="2970"/>
              </a:lnSpc>
            </a:pPr>
            <a:r>
              <a:rPr lang="en-US" sz="2475" spc="123">
                <a:solidFill>
                  <a:srgbClr val="FFFBFB"/>
                </a:solidFill>
                <a:latin typeface="DM Sans"/>
              </a:rPr>
              <a:t>Security Architect</a:t>
            </a:r>
            <a:endParaRPr lang="en-US" sz="2475" spc="123">
              <a:solidFill>
                <a:srgbClr val="FFFBFB"/>
              </a:solidFill>
              <a:latin typeface="DM Sans"/>
            </a:endParaRPr>
          </a:p>
        </p:txBody>
      </p:sp>
      <p:sp>
        <p:nvSpPr>
          <p:cNvPr id="44" name="TextBox 44"/>
          <p:cNvSpPr txBox="1"/>
          <p:nvPr/>
        </p:nvSpPr>
        <p:spPr>
          <a:xfrm>
            <a:off x="8235227" y="6730047"/>
            <a:ext cx="1913543" cy="741003"/>
          </a:xfrm>
          <a:prstGeom prst="rect">
            <a:avLst/>
          </a:prstGeom>
        </p:spPr>
        <p:txBody>
          <a:bodyPr lIns="0" tIns="0" rIns="0" bIns="0" rtlCol="0" anchor="t">
            <a:spAutoFit/>
          </a:bodyPr>
          <a:lstStyle/>
          <a:p>
            <a:pPr algn="ctr">
              <a:lnSpc>
                <a:spcPts val="2970"/>
              </a:lnSpc>
            </a:pPr>
            <a:r>
              <a:rPr lang="en-US" sz="2475" spc="123">
                <a:solidFill>
                  <a:srgbClr val="FFFBFB"/>
                </a:solidFill>
                <a:latin typeface="DM Sans"/>
              </a:rPr>
              <a:t>Penetration Tester</a:t>
            </a:r>
            <a:endParaRPr lang="en-US" sz="2475" spc="123">
              <a:solidFill>
                <a:srgbClr val="FFFBFB"/>
              </a:solidFill>
              <a:latin typeface="DM Sans"/>
            </a:endParaRPr>
          </a:p>
        </p:txBody>
      </p:sp>
      <p:sp>
        <p:nvSpPr>
          <p:cNvPr id="45" name="TextBox 45"/>
          <p:cNvSpPr txBox="1"/>
          <p:nvPr/>
        </p:nvSpPr>
        <p:spPr>
          <a:xfrm>
            <a:off x="11433582" y="6730047"/>
            <a:ext cx="1817546" cy="370501"/>
          </a:xfrm>
          <a:prstGeom prst="rect">
            <a:avLst/>
          </a:prstGeom>
        </p:spPr>
        <p:txBody>
          <a:bodyPr lIns="0" tIns="0" rIns="0" bIns="0" rtlCol="0" anchor="t">
            <a:spAutoFit/>
          </a:bodyPr>
          <a:lstStyle/>
          <a:p>
            <a:pPr algn="ctr">
              <a:lnSpc>
                <a:spcPts val="2970"/>
              </a:lnSpc>
            </a:pPr>
            <a:r>
              <a:rPr lang="en-US" sz="2475" spc="123">
                <a:solidFill>
                  <a:srgbClr val="FFFBFB"/>
                </a:solidFill>
                <a:latin typeface="DM Sans"/>
              </a:rPr>
              <a:t>Blue Team</a:t>
            </a:r>
            <a:endParaRPr lang="en-US" sz="2475" spc="123">
              <a:solidFill>
                <a:srgbClr val="FFFBFB"/>
              </a:solidFill>
              <a:latin typeface="DM Sans"/>
            </a:endParaRPr>
          </a:p>
        </p:txBody>
      </p:sp>
      <p:sp>
        <p:nvSpPr>
          <p:cNvPr id="46" name="TextBox 46"/>
          <p:cNvSpPr txBox="1"/>
          <p:nvPr/>
        </p:nvSpPr>
        <p:spPr>
          <a:xfrm>
            <a:off x="1341294" y="6730047"/>
            <a:ext cx="2470628" cy="741003"/>
          </a:xfrm>
          <a:prstGeom prst="rect">
            <a:avLst/>
          </a:prstGeom>
        </p:spPr>
        <p:txBody>
          <a:bodyPr lIns="0" tIns="0" rIns="0" bIns="0" rtlCol="0" anchor="t">
            <a:spAutoFit/>
          </a:bodyPr>
          <a:lstStyle/>
          <a:p>
            <a:pPr algn="ctr">
              <a:lnSpc>
                <a:spcPts val="2970"/>
              </a:lnSpc>
            </a:pPr>
            <a:r>
              <a:rPr lang="en-US" sz="2475" spc="123">
                <a:solidFill>
                  <a:srgbClr val="FFFBFB"/>
                </a:solidFill>
                <a:latin typeface="DM Sans"/>
              </a:rPr>
              <a:t>Security Consultant</a:t>
            </a:r>
            <a:endParaRPr lang="en-US" sz="2475" spc="123">
              <a:solidFill>
                <a:srgbClr val="FFFBFB"/>
              </a:solidFill>
              <a:latin typeface="DM Sans"/>
            </a:endParaRPr>
          </a:p>
        </p:txBody>
      </p:sp>
      <p:sp>
        <p:nvSpPr>
          <p:cNvPr id="47" name="TextBox 47"/>
          <p:cNvSpPr txBox="1"/>
          <p:nvPr/>
        </p:nvSpPr>
        <p:spPr>
          <a:xfrm>
            <a:off x="14314283" y="6730047"/>
            <a:ext cx="2470628" cy="370501"/>
          </a:xfrm>
          <a:prstGeom prst="rect">
            <a:avLst/>
          </a:prstGeom>
        </p:spPr>
        <p:txBody>
          <a:bodyPr lIns="0" tIns="0" rIns="0" bIns="0" rtlCol="0" anchor="t">
            <a:spAutoFit/>
          </a:bodyPr>
          <a:lstStyle/>
          <a:p>
            <a:pPr algn="ctr">
              <a:lnSpc>
                <a:spcPts val="2970"/>
              </a:lnSpc>
            </a:pPr>
            <a:r>
              <a:rPr lang="en-US" sz="2475" spc="123">
                <a:solidFill>
                  <a:srgbClr val="FFFBFB"/>
                </a:solidFill>
                <a:latin typeface="DM Sans"/>
              </a:rPr>
              <a:t>Red Team</a:t>
            </a:r>
            <a:endParaRPr lang="en-US" sz="2475" spc="123">
              <a:solidFill>
                <a:srgbClr val="FFFBFB"/>
              </a:solidFill>
              <a:latin typeface="DM Sans"/>
            </a:endParaRPr>
          </a:p>
        </p:txBody>
      </p:sp>
      <p:sp>
        <p:nvSpPr>
          <p:cNvPr id="48" name="TextBox 48"/>
          <p:cNvSpPr txBox="1"/>
          <p:nvPr/>
        </p:nvSpPr>
        <p:spPr>
          <a:xfrm>
            <a:off x="16407627" y="9677051"/>
            <a:ext cx="554896" cy="500601"/>
          </a:xfrm>
          <a:prstGeom prst="rect">
            <a:avLst/>
          </a:prstGeom>
        </p:spPr>
        <p:txBody>
          <a:bodyPr lIns="0" tIns="0" rIns="0" bIns="0" rtlCol="0" anchor="t">
            <a:spAutoFit/>
          </a:bodyPr>
          <a:lstStyle/>
          <a:p>
            <a:pPr marL="0" lvl="0" indent="0" algn="l">
              <a:lnSpc>
                <a:spcPts val="4035"/>
              </a:lnSpc>
              <a:spcBef>
                <a:spcPct val="0"/>
              </a:spcBef>
            </a:pPr>
            <a:r>
              <a:rPr lang="en-US" sz="3280">
                <a:solidFill>
                  <a:srgbClr val="56AEFF"/>
                </a:solidFill>
                <a:latin typeface="DM Sans Italics"/>
              </a:rPr>
              <a:t>9</a:t>
            </a:r>
            <a:endParaRPr lang="en-US" sz="3280">
              <a:solidFill>
                <a:srgbClr val="56AEFF"/>
              </a:solidFill>
              <a:latin typeface="DM Sans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5230</Words>
  <Application>WPS Presentation</Application>
  <PresentationFormat>On-screen Show (4:3)</PresentationFormat>
  <Paragraphs>248</Paragraphs>
  <Slides>17</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17</vt:i4>
      </vt:variant>
    </vt:vector>
  </HeadingPairs>
  <TitlesOfParts>
    <vt:vector size="42" baseType="lpstr">
      <vt:lpstr>Arial</vt:lpstr>
      <vt:lpstr>SimSun</vt:lpstr>
      <vt:lpstr>Wingdings</vt:lpstr>
      <vt:lpstr>Montserrat Light Italics</vt:lpstr>
      <vt:lpstr>Now Bold</vt:lpstr>
      <vt:lpstr>DM Sans Italics</vt:lpstr>
      <vt:lpstr>Montserrat Light Bold</vt:lpstr>
      <vt:lpstr>Arial</vt:lpstr>
      <vt:lpstr>DM Sans</vt:lpstr>
      <vt:lpstr>DM Sans Bold</vt:lpstr>
      <vt:lpstr>Montserrat Light</vt:lpstr>
      <vt:lpstr>Canva Sans</vt:lpstr>
      <vt:lpstr>Archivo Black Bold</vt:lpstr>
      <vt:lpstr>Segoe Print</vt:lpstr>
      <vt:lpstr>Montserrat Classic</vt:lpstr>
      <vt:lpstr>Montserrat Classic Bold</vt:lpstr>
      <vt:lpstr>Archivo Black</vt:lpstr>
      <vt:lpstr>Roboto Bold</vt:lpstr>
      <vt:lpstr>Roboto Condensed</vt:lpstr>
      <vt:lpstr>Open Sauce Heavy</vt:lpstr>
      <vt:lpstr>Open Sans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Positions</dc:title>
  <dc:creator/>
  <cp:lastModifiedBy>LENOVO</cp:lastModifiedBy>
  <cp:revision>2</cp:revision>
  <dcterms:created xsi:type="dcterms:W3CDTF">2006-08-16T00:00:00Z</dcterms:created>
  <dcterms:modified xsi:type="dcterms:W3CDTF">2023-10-09T11:21:03Z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1E009FB4E19F48968839F3521CC8AD99_12</vt:lpwstr>
  </property>
  <property fmtid="{D5CDD505-2E9C-101B-9397-08002B2CF9AE}" pid="3" name="KSOProductBuildVer">
    <vt:lpwstr>1033-12.2.0.13215</vt:lpwstr>
  </property>
</Properties>
</file>